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40" r:id="rId2"/>
    <p:sldId id="258" r:id="rId3"/>
    <p:sldId id="259" r:id="rId4"/>
    <p:sldId id="260" r:id="rId5"/>
    <p:sldId id="263" r:id="rId6"/>
    <p:sldId id="264" r:id="rId7"/>
    <p:sldId id="342" r:id="rId8"/>
    <p:sldId id="267" r:id="rId9"/>
    <p:sldId id="268" r:id="rId10"/>
    <p:sldId id="269" r:id="rId11"/>
    <p:sldId id="270" r:id="rId12"/>
    <p:sldId id="275" r:id="rId13"/>
    <p:sldId id="276" r:id="rId14"/>
    <p:sldId id="277" r:id="rId15"/>
    <p:sldId id="300" r:id="rId16"/>
    <p:sldId id="301" r:id="rId17"/>
    <p:sldId id="336" r:id="rId18"/>
    <p:sldId id="322" r:id="rId19"/>
    <p:sldId id="321" r:id="rId20"/>
    <p:sldId id="323" r:id="rId21"/>
    <p:sldId id="324" r:id="rId22"/>
    <p:sldId id="325" r:id="rId23"/>
    <p:sldId id="326" r:id="rId24"/>
    <p:sldId id="327" r:id="rId25"/>
    <p:sldId id="328" r:id="rId26"/>
    <p:sldId id="329" r:id="rId27"/>
    <p:sldId id="330" r:id="rId28"/>
    <p:sldId id="332" r:id="rId29"/>
    <p:sldId id="338" r:id="rId30"/>
    <p:sldId id="339" r:id="rId31"/>
    <p:sldId id="341"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26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F1028-F8D0-45FB-8A88-D95C15F66163}" type="datetimeFigureOut">
              <a:rPr lang="en-US" smtClean="0"/>
              <a:t>11/2/2022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9C95A5-0BB4-439A-A3F9-B7E844A71F5D}" type="slidenum">
              <a:rPr lang="en-US" smtClean="0"/>
              <a:t>‹#›</a:t>
            </a:fld>
            <a:endParaRPr lang="en-US"/>
          </a:p>
        </p:txBody>
      </p:sp>
    </p:spTree>
    <p:extLst>
      <p:ext uri="{BB962C8B-B14F-4D97-AF65-F5344CB8AC3E}">
        <p14:creationId xmlns:p14="http://schemas.microsoft.com/office/powerpoint/2010/main" val="2980140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SEO’s Essential Tools</a:t>
            </a:r>
            <a:r>
              <a:rPr lang="en-US" baseline="0" dirty="0"/>
              <a:t> and I included this tag line “A seminar to Identify and Demonstrate On-line tools”.  Yea, that’s a mouth full.  But let’s key on Identify and Demonstrate for a moment.  I hope I came prepared to cover the basics as we could have members who are new to the Educational Department.  Let’s have another show of hands if you are a new SEO or ASEO!  Excellent!  I’ll look for you guys to ask questions so I’m sure I cover all aspects of a tool.  </a:t>
            </a:r>
          </a:p>
          <a:p>
            <a:endParaRPr lang="en-US" baseline="0" dirty="0"/>
          </a:p>
          <a:p>
            <a:r>
              <a:rPr lang="en-US" baseline="0" dirty="0"/>
              <a:t>Ok, before getting into the agenda let’s get to know each other.  We will quickly go around the room.  When called please announce your name, your squadron, your squadron job, your district job, and a quick overview of what you hope to obtain from this seminar.  Let me start.  </a:t>
            </a:r>
          </a:p>
          <a:p>
            <a:endParaRPr lang="en-US" baseline="0" dirty="0"/>
          </a:p>
          <a:p>
            <a:r>
              <a:rPr lang="en-US" baseline="0" dirty="0"/>
              <a:t>I’m Joe Gibson from America’s Boating Club – Rockville where I’m a past commander and the current webmaster.  I serve several roles for District 5!  I’m Asst. Educational Officer and webmaster.  For this seminar I just hope to satisfy you and answer your questions.  Also I hope to dodge the chalk or other objects headed my way during the presentation..  </a:t>
            </a:r>
          </a:p>
          <a:p>
            <a:endParaRPr lang="en-US" baseline="0" dirty="0"/>
          </a:p>
          <a:p>
            <a:r>
              <a:rPr lang="en-US" baseline="0" dirty="0"/>
              <a:t>Lets start on the left and go around the room….  </a:t>
            </a:r>
            <a:endParaRPr lang="en-US" dirty="0"/>
          </a:p>
          <a:p>
            <a:endParaRPr lang="en-US" dirty="0"/>
          </a:p>
          <a:p>
            <a:r>
              <a:rPr lang="en-US" baseline="0" dirty="0"/>
              <a:t>Lets take a look at today’s agenda…. .  </a:t>
            </a:r>
            <a:endParaRPr lang="en-US" dirty="0"/>
          </a:p>
          <a:p>
            <a:endParaRPr lang="en-US" baseline="0" dirty="0"/>
          </a:p>
        </p:txBody>
      </p:sp>
      <p:sp>
        <p:nvSpPr>
          <p:cNvPr id="4" name="Slide Number Placeholder 3"/>
          <p:cNvSpPr>
            <a:spLocks noGrp="1"/>
          </p:cNvSpPr>
          <p:nvPr>
            <p:ph type="sldNum" sz="quarter" idx="10"/>
          </p:nvPr>
        </p:nvSpPr>
        <p:spPr/>
        <p:txBody>
          <a:bodyPr/>
          <a:lstStyle/>
          <a:p>
            <a:fld id="{053DF36E-C515-45FE-B840-B8330C0DA43D}" type="slidenum">
              <a:rPr lang="en-US" smtClean="0"/>
              <a:t>2</a:t>
            </a:fld>
            <a:endParaRPr lang="en-US"/>
          </a:p>
        </p:txBody>
      </p:sp>
    </p:spTree>
    <p:extLst>
      <p:ext uri="{BB962C8B-B14F-4D97-AF65-F5344CB8AC3E}">
        <p14:creationId xmlns:p14="http://schemas.microsoft.com/office/powerpoint/2010/main" val="577973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a:t>
            </a:r>
            <a:r>
              <a:rPr lang="en-US" baseline="0" dirty="0"/>
              <a:t> this is a long list.  Some items are simple and only intended to show you the web page or tool so you can visit at a later date to study.  Some Exceptions:  </a:t>
            </a:r>
            <a:endParaRPr lang="en-US" dirty="0"/>
          </a:p>
        </p:txBody>
      </p:sp>
      <p:sp>
        <p:nvSpPr>
          <p:cNvPr id="4" name="Slide Number Placeholder 3"/>
          <p:cNvSpPr>
            <a:spLocks noGrp="1"/>
          </p:cNvSpPr>
          <p:nvPr>
            <p:ph type="sldNum" sz="quarter" idx="10"/>
          </p:nvPr>
        </p:nvSpPr>
        <p:spPr/>
        <p:txBody>
          <a:bodyPr/>
          <a:lstStyle/>
          <a:p>
            <a:fld id="{053DF36E-C515-45FE-B840-B8330C0DA43D}" type="slidenum">
              <a:rPr lang="en-US" smtClean="0"/>
              <a:t>3</a:t>
            </a:fld>
            <a:endParaRPr lang="en-US"/>
          </a:p>
        </p:txBody>
      </p:sp>
    </p:spTree>
    <p:extLst>
      <p:ext uri="{BB962C8B-B14F-4D97-AF65-F5344CB8AC3E}">
        <p14:creationId xmlns:p14="http://schemas.microsoft.com/office/powerpoint/2010/main" val="4085599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3DF36E-C515-45FE-B840-B8330C0DA43D}" type="slidenum">
              <a:rPr lang="en-US" smtClean="0"/>
              <a:t>8</a:t>
            </a:fld>
            <a:endParaRPr lang="en-US"/>
          </a:p>
        </p:txBody>
      </p:sp>
    </p:spTree>
    <p:extLst>
      <p:ext uri="{BB962C8B-B14F-4D97-AF65-F5344CB8AC3E}">
        <p14:creationId xmlns:p14="http://schemas.microsoft.com/office/powerpoint/2010/main" val="783090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7D0DB423-5A09-419E-8565-880C74495D5A}" type="slidenum">
              <a:rPr lang="en-US" smtClean="0"/>
              <a:pPr>
                <a:defRPr/>
              </a:pPr>
              <a:t>18</a:t>
            </a:fld>
            <a:endParaRPr lang="en-US"/>
          </a:p>
        </p:txBody>
      </p:sp>
    </p:spTree>
    <p:extLst>
      <p:ext uri="{BB962C8B-B14F-4D97-AF65-F5344CB8AC3E}">
        <p14:creationId xmlns:p14="http://schemas.microsoft.com/office/powerpoint/2010/main" val="326508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3DF36E-C515-45FE-B840-B8330C0DA43D}" type="slidenum">
              <a:rPr lang="en-US" smtClean="0"/>
              <a:t>23</a:t>
            </a:fld>
            <a:endParaRPr lang="en-US"/>
          </a:p>
        </p:txBody>
      </p:sp>
    </p:spTree>
    <p:extLst>
      <p:ext uri="{BB962C8B-B14F-4D97-AF65-F5344CB8AC3E}">
        <p14:creationId xmlns:p14="http://schemas.microsoft.com/office/powerpoint/2010/main" val="60330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B471E-B13C-4046-A9A8-E5379ADB0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47102F-47CB-47DB-A95A-0A567941E7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8BE637-28BB-4309-B275-EF249CABBD04}"/>
              </a:ext>
            </a:extLst>
          </p:cNvPr>
          <p:cNvSpPr>
            <a:spLocks noGrp="1"/>
          </p:cNvSpPr>
          <p:nvPr>
            <p:ph type="dt" sz="half" idx="10"/>
          </p:nvPr>
        </p:nvSpPr>
        <p:spPr/>
        <p:txBody>
          <a:bodyPr/>
          <a:lstStyle/>
          <a:p>
            <a:fld id="{3DBF8014-1CD4-44C8-9387-DA8F3FEF10C8}" type="datetime1">
              <a:rPr lang="en-US" smtClean="0"/>
              <a:t>11/2/2022</a:t>
            </a:fld>
            <a:endParaRPr lang="en-US"/>
          </a:p>
        </p:txBody>
      </p:sp>
      <p:sp>
        <p:nvSpPr>
          <p:cNvPr id="6" name="Slide Number Placeholder 5">
            <a:extLst>
              <a:ext uri="{FF2B5EF4-FFF2-40B4-BE49-F238E27FC236}">
                <a16:creationId xmlns:a16="http://schemas.microsoft.com/office/drawing/2014/main" id="{8FE9001B-FB99-49E9-9D04-949E21A04399}"/>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11717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DC77-C8B7-4205-8FBA-FA6A742C37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5FE07B-B861-4533-8DEE-18D7528331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50D8D9-8B78-4057-9A9D-C9FCD04CD907}"/>
              </a:ext>
            </a:extLst>
          </p:cNvPr>
          <p:cNvSpPr>
            <a:spLocks noGrp="1"/>
          </p:cNvSpPr>
          <p:nvPr>
            <p:ph type="dt" sz="half" idx="10"/>
          </p:nvPr>
        </p:nvSpPr>
        <p:spPr/>
        <p:txBody>
          <a:bodyPr/>
          <a:lstStyle/>
          <a:p>
            <a:fld id="{6771BBDB-719E-437C-9B78-A6A90A078B71}" type="datetime1">
              <a:rPr lang="en-US" smtClean="0"/>
              <a:t>11/2/2022</a:t>
            </a:fld>
            <a:endParaRPr lang="en-US"/>
          </a:p>
        </p:txBody>
      </p:sp>
      <p:sp>
        <p:nvSpPr>
          <p:cNvPr id="5" name="Footer Placeholder 4">
            <a:extLst>
              <a:ext uri="{FF2B5EF4-FFF2-40B4-BE49-F238E27FC236}">
                <a16:creationId xmlns:a16="http://schemas.microsoft.com/office/drawing/2014/main" id="{0481B6A1-40B1-49AE-98E4-1FA474BB8162}"/>
              </a:ext>
            </a:extLst>
          </p:cNvPr>
          <p:cNvSpPr>
            <a:spLocks noGrp="1"/>
          </p:cNvSpPr>
          <p:nvPr>
            <p:ph type="ftr" sz="quarter" idx="11"/>
          </p:nvPr>
        </p:nvSpPr>
        <p:spPr/>
        <p:txBody>
          <a:bodyPr/>
          <a:lstStyle/>
          <a:p>
            <a:r>
              <a:rPr lang="en-US"/>
              <a:t>Joe Gibson - November 4, 2022</a:t>
            </a:r>
          </a:p>
        </p:txBody>
      </p:sp>
      <p:sp>
        <p:nvSpPr>
          <p:cNvPr id="6" name="Slide Number Placeholder 5">
            <a:extLst>
              <a:ext uri="{FF2B5EF4-FFF2-40B4-BE49-F238E27FC236}">
                <a16:creationId xmlns:a16="http://schemas.microsoft.com/office/drawing/2014/main" id="{01104B71-A7F2-4A1D-89D3-2E1F86883958}"/>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4258616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5005B3-3E85-4D9E-AA8F-F2DF2A6D59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DC194C-0213-48EF-B48F-35DDD2076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CC391-A511-4F1C-AD83-018C5CC3EA92}"/>
              </a:ext>
            </a:extLst>
          </p:cNvPr>
          <p:cNvSpPr>
            <a:spLocks noGrp="1"/>
          </p:cNvSpPr>
          <p:nvPr>
            <p:ph type="dt" sz="half" idx="10"/>
          </p:nvPr>
        </p:nvSpPr>
        <p:spPr/>
        <p:txBody>
          <a:bodyPr/>
          <a:lstStyle/>
          <a:p>
            <a:fld id="{D12B4D9B-4624-4D93-9792-5522CE3887C3}" type="datetime1">
              <a:rPr lang="en-US" smtClean="0"/>
              <a:t>11/2/2022</a:t>
            </a:fld>
            <a:endParaRPr lang="en-US"/>
          </a:p>
        </p:txBody>
      </p:sp>
      <p:sp>
        <p:nvSpPr>
          <p:cNvPr id="5" name="Footer Placeholder 4">
            <a:extLst>
              <a:ext uri="{FF2B5EF4-FFF2-40B4-BE49-F238E27FC236}">
                <a16:creationId xmlns:a16="http://schemas.microsoft.com/office/drawing/2014/main" id="{9B8B6055-A0B3-485C-AA43-9EFBCFAFEC71}"/>
              </a:ext>
            </a:extLst>
          </p:cNvPr>
          <p:cNvSpPr>
            <a:spLocks noGrp="1"/>
          </p:cNvSpPr>
          <p:nvPr>
            <p:ph type="ftr" sz="quarter" idx="11"/>
          </p:nvPr>
        </p:nvSpPr>
        <p:spPr/>
        <p:txBody>
          <a:bodyPr/>
          <a:lstStyle/>
          <a:p>
            <a:r>
              <a:rPr lang="en-US"/>
              <a:t>Joe Gibson - November 4, 2022</a:t>
            </a:r>
          </a:p>
        </p:txBody>
      </p:sp>
      <p:sp>
        <p:nvSpPr>
          <p:cNvPr id="6" name="Slide Number Placeholder 5">
            <a:extLst>
              <a:ext uri="{FF2B5EF4-FFF2-40B4-BE49-F238E27FC236}">
                <a16:creationId xmlns:a16="http://schemas.microsoft.com/office/drawing/2014/main" id="{FAA723CA-CA8E-4EAD-BA3D-827AE813EB9C}"/>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183845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D1E40-1A86-4F7D-8982-F00B816FCBCE}"/>
              </a:ext>
            </a:extLst>
          </p:cNvPr>
          <p:cNvSpPr>
            <a:spLocks noGrp="1"/>
          </p:cNvSpPr>
          <p:nvPr>
            <p:ph type="title"/>
          </p:nvPr>
        </p:nvSpPr>
        <p:spPr>
          <a:xfrm>
            <a:off x="838200" y="221455"/>
            <a:ext cx="10515600" cy="1009651"/>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45AAD37D-3BD2-4514-AF7F-EBB2DE464A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A85F0B-9EF0-420A-BAA8-8021E44DFEF2}"/>
              </a:ext>
            </a:extLst>
          </p:cNvPr>
          <p:cNvSpPr>
            <a:spLocks noGrp="1"/>
          </p:cNvSpPr>
          <p:nvPr>
            <p:ph type="dt" sz="half" idx="10"/>
          </p:nvPr>
        </p:nvSpPr>
        <p:spPr/>
        <p:txBody>
          <a:bodyPr/>
          <a:lstStyle/>
          <a:p>
            <a:fld id="{EE9B5D75-F0BD-4586-B411-EDC7130F44BF}" type="datetime1">
              <a:rPr lang="en-US" smtClean="0"/>
              <a:t>11/2/2022</a:t>
            </a:fld>
            <a:endParaRPr lang="en-US"/>
          </a:p>
        </p:txBody>
      </p:sp>
      <p:sp>
        <p:nvSpPr>
          <p:cNvPr id="5" name="Footer Placeholder 4">
            <a:extLst>
              <a:ext uri="{FF2B5EF4-FFF2-40B4-BE49-F238E27FC236}">
                <a16:creationId xmlns:a16="http://schemas.microsoft.com/office/drawing/2014/main" id="{C606C19A-C5CD-49B9-921C-8DCA4B532454}"/>
              </a:ext>
            </a:extLst>
          </p:cNvPr>
          <p:cNvSpPr>
            <a:spLocks noGrp="1"/>
          </p:cNvSpPr>
          <p:nvPr>
            <p:ph type="ftr" sz="quarter" idx="11"/>
          </p:nvPr>
        </p:nvSpPr>
        <p:spPr/>
        <p:txBody>
          <a:bodyPr/>
          <a:lstStyle/>
          <a:p>
            <a:r>
              <a:rPr lang="en-US"/>
              <a:t>Joe Gibson - November 4, 2022</a:t>
            </a:r>
          </a:p>
        </p:txBody>
      </p:sp>
      <p:sp>
        <p:nvSpPr>
          <p:cNvPr id="6" name="Slide Number Placeholder 5">
            <a:extLst>
              <a:ext uri="{FF2B5EF4-FFF2-40B4-BE49-F238E27FC236}">
                <a16:creationId xmlns:a16="http://schemas.microsoft.com/office/drawing/2014/main" id="{CDBC5CB6-AEEF-448B-BCB6-7B5369999E9F}"/>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1370628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C1AB-41B4-4146-8940-C6655E2C54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A7FA3A-D65D-4544-9B03-84B56032F2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7990EA-8C46-4663-B77B-E3CD7C6F40E7}"/>
              </a:ext>
            </a:extLst>
          </p:cNvPr>
          <p:cNvSpPr>
            <a:spLocks noGrp="1"/>
          </p:cNvSpPr>
          <p:nvPr>
            <p:ph type="dt" sz="half" idx="10"/>
          </p:nvPr>
        </p:nvSpPr>
        <p:spPr/>
        <p:txBody>
          <a:bodyPr/>
          <a:lstStyle/>
          <a:p>
            <a:fld id="{D69B2CC2-3BA7-45B1-84CF-B1A9288F7FB9}" type="datetime1">
              <a:rPr lang="en-US" smtClean="0"/>
              <a:t>11/2/2022</a:t>
            </a:fld>
            <a:endParaRPr lang="en-US"/>
          </a:p>
        </p:txBody>
      </p:sp>
      <p:sp>
        <p:nvSpPr>
          <p:cNvPr id="5" name="Footer Placeholder 4">
            <a:extLst>
              <a:ext uri="{FF2B5EF4-FFF2-40B4-BE49-F238E27FC236}">
                <a16:creationId xmlns:a16="http://schemas.microsoft.com/office/drawing/2014/main" id="{BB18DD30-BBCF-4B09-8E84-C1A5FC396310}"/>
              </a:ext>
            </a:extLst>
          </p:cNvPr>
          <p:cNvSpPr>
            <a:spLocks noGrp="1"/>
          </p:cNvSpPr>
          <p:nvPr>
            <p:ph type="ftr" sz="quarter" idx="11"/>
          </p:nvPr>
        </p:nvSpPr>
        <p:spPr/>
        <p:txBody>
          <a:bodyPr/>
          <a:lstStyle/>
          <a:p>
            <a:r>
              <a:rPr lang="en-US"/>
              <a:t>Joe Gibson - November 4, 2022</a:t>
            </a:r>
          </a:p>
        </p:txBody>
      </p:sp>
      <p:sp>
        <p:nvSpPr>
          <p:cNvPr id="6" name="Slide Number Placeholder 5">
            <a:extLst>
              <a:ext uri="{FF2B5EF4-FFF2-40B4-BE49-F238E27FC236}">
                <a16:creationId xmlns:a16="http://schemas.microsoft.com/office/drawing/2014/main" id="{678A4B79-D895-4D7E-B30A-A0C229771DBD}"/>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1493890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E181C-CC14-4FBF-B15F-BA2E468495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9086D6-DE79-4E0E-B192-223917291F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3FDA90-E538-43EB-8E44-5AA2F52CC3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0CA382-7338-4335-80F8-A28A9F3B2267}"/>
              </a:ext>
            </a:extLst>
          </p:cNvPr>
          <p:cNvSpPr>
            <a:spLocks noGrp="1"/>
          </p:cNvSpPr>
          <p:nvPr>
            <p:ph type="dt" sz="half" idx="10"/>
          </p:nvPr>
        </p:nvSpPr>
        <p:spPr/>
        <p:txBody>
          <a:bodyPr/>
          <a:lstStyle/>
          <a:p>
            <a:fld id="{EDA50554-2E89-4DE9-B285-09E2F66DB088}" type="datetime1">
              <a:rPr lang="en-US" smtClean="0"/>
              <a:t>11/2/2022</a:t>
            </a:fld>
            <a:endParaRPr lang="en-US"/>
          </a:p>
        </p:txBody>
      </p:sp>
      <p:sp>
        <p:nvSpPr>
          <p:cNvPr id="6" name="Footer Placeholder 5">
            <a:extLst>
              <a:ext uri="{FF2B5EF4-FFF2-40B4-BE49-F238E27FC236}">
                <a16:creationId xmlns:a16="http://schemas.microsoft.com/office/drawing/2014/main" id="{611B35B8-EEF7-4594-B49A-7D6C6911E84A}"/>
              </a:ext>
            </a:extLst>
          </p:cNvPr>
          <p:cNvSpPr>
            <a:spLocks noGrp="1"/>
          </p:cNvSpPr>
          <p:nvPr>
            <p:ph type="ftr" sz="quarter" idx="11"/>
          </p:nvPr>
        </p:nvSpPr>
        <p:spPr/>
        <p:txBody>
          <a:bodyPr/>
          <a:lstStyle/>
          <a:p>
            <a:r>
              <a:rPr lang="en-US"/>
              <a:t>Joe Gibson - November 4, 2022</a:t>
            </a:r>
          </a:p>
        </p:txBody>
      </p:sp>
      <p:sp>
        <p:nvSpPr>
          <p:cNvPr id="7" name="Slide Number Placeholder 6">
            <a:extLst>
              <a:ext uri="{FF2B5EF4-FFF2-40B4-BE49-F238E27FC236}">
                <a16:creationId xmlns:a16="http://schemas.microsoft.com/office/drawing/2014/main" id="{DCCB01CA-46AA-496E-B889-991A65C27D79}"/>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412700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677C-80F2-4768-AFD3-34F7EBF6E9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6D6F8F-C372-4A89-85FF-F85D87737E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8906F6-D17C-4B32-A65A-B60103A51A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0A5851-D8B2-403D-BDDE-7142657C23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13CDC8-04CC-4609-BA40-0F828CBA5B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8FE999-87A2-4155-89C0-A86A9ECFEDC0}"/>
              </a:ext>
            </a:extLst>
          </p:cNvPr>
          <p:cNvSpPr>
            <a:spLocks noGrp="1"/>
          </p:cNvSpPr>
          <p:nvPr>
            <p:ph type="dt" sz="half" idx="10"/>
          </p:nvPr>
        </p:nvSpPr>
        <p:spPr/>
        <p:txBody>
          <a:bodyPr/>
          <a:lstStyle/>
          <a:p>
            <a:fld id="{CD269CB1-BB65-4B8C-A782-D3E055FA9053}" type="datetime1">
              <a:rPr lang="en-US" smtClean="0"/>
              <a:t>11/2/2022</a:t>
            </a:fld>
            <a:endParaRPr lang="en-US"/>
          </a:p>
        </p:txBody>
      </p:sp>
      <p:sp>
        <p:nvSpPr>
          <p:cNvPr id="8" name="Footer Placeholder 7">
            <a:extLst>
              <a:ext uri="{FF2B5EF4-FFF2-40B4-BE49-F238E27FC236}">
                <a16:creationId xmlns:a16="http://schemas.microsoft.com/office/drawing/2014/main" id="{BC80985F-58EF-429B-B5F6-B2E11E324D00}"/>
              </a:ext>
            </a:extLst>
          </p:cNvPr>
          <p:cNvSpPr>
            <a:spLocks noGrp="1"/>
          </p:cNvSpPr>
          <p:nvPr>
            <p:ph type="ftr" sz="quarter" idx="11"/>
          </p:nvPr>
        </p:nvSpPr>
        <p:spPr/>
        <p:txBody>
          <a:bodyPr/>
          <a:lstStyle/>
          <a:p>
            <a:r>
              <a:rPr lang="en-US"/>
              <a:t>Joe Gibson - November 4, 2022</a:t>
            </a:r>
          </a:p>
        </p:txBody>
      </p:sp>
      <p:sp>
        <p:nvSpPr>
          <p:cNvPr id="9" name="Slide Number Placeholder 8">
            <a:extLst>
              <a:ext uri="{FF2B5EF4-FFF2-40B4-BE49-F238E27FC236}">
                <a16:creationId xmlns:a16="http://schemas.microsoft.com/office/drawing/2014/main" id="{6A381809-D4FC-45CE-B74F-FE03BE43F41B}"/>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3545680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D0C9E-3E96-4991-B941-1CB0915504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E31F60-ADCC-404B-B5A4-2358B0CB8EB8}"/>
              </a:ext>
            </a:extLst>
          </p:cNvPr>
          <p:cNvSpPr>
            <a:spLocks noGrp="1"/>
          </p:cNvSpPr>
          <p:nvPr>
            <p:ph type="dt" sz="half" idx="10"/>
          </p:nvPr>
        </p:nvSpPr>
        <p:spPr/>
        <p:txBody>
          <a:bodyPr/>
          <a:lstStyle/>
          <a:p>
            <a:fld id="{203A89F0-E349-4AE4-886C-9465F047FDBA}" type="datetime1">
              <a:rPr lang="en-US" smtClean="0"/>
              <a:t>11/2/2022</a:t>
            </a:fld>
            <a:endParaRPr lang="en-US"/>
          </a:p>
        </p:txBody>
      </p:sp>
      <p:sp>
        <p:nvSpPr>
          <p:cNvPr id="4" name="Footer Placeholder 3">
            <a:extLst>
              <a:ext uri="{FF2B5EF4-FFF2-40B4-BE49-F238E27FC236}">
                <a16:creationId xmlns:a16="http://schemas.microsoft.com/office/drawing/2014/main" id="{CC8C6EB0-59FF-4118-A046-3D4A314BAE09}"/>
              </a:ext>
            </a:extLst>
          </p:cNvPr>
          <p:cNvSpPr>
            <a:spLocks noGrp="1"/>
          </p:cNvSpPr>
          <p:nvPr>
            <p:ph type="ftr" sz="quarter" idx="11"/>
          </p:nvPr>
        </p:nvSpPr>
        <p:spPr/>
        <p:txBody>
          <a:bodyPr/>
          <a:lstStyle/>
          <a:p>
            <a:r>
              <a:rPr lang="en-US"/>
              <a:t>Joe Gibson - November 4, 2022</a:t>
            </a:r>
          </a:p>
        </p:txBody>
      </p:sp>
      <p:sp>
        <p:nvSpPr>
          <p:cNvPr id="5" name="Slide Number Placeholder 4">
            <a:extLst>
              <a:ext uri="{FF2B5EF4-FFF2-40B4-BE49-F238E27FC236}">
                <a16:creationId xmlns:a16="http://schemas.microsoft.com/office/drawing/2014/main" id="{B0B4DE22-FE3A-4595-BFE7-7CF31FF6FE98}"/>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275934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584CDF-5859-4C68-B090-02A767D291EE}"/>
              </a:ext>
            </a:extLst>
          </p:cNvPr>
          <p:cNvSpPr>
            <a:spLocks noGrp="1"/>
          </p:cNvSpPr>
          <p:nvPr>
            <p:ph type="dt" sz="half" idx="10"/>
          </p:nvPr>
        </p:nvSpPr>
        <p:spPr/>
        <p:txBody>
          <a:bodyPr/>
          <a:lstStyle/>
          <a:p>
            <a:fld id="{B4A11086-8985-436C-A68C-51E01C80CA5B}" type="datetime1">
              <a:rPr lang="en-US" smtClean="0"/>
              <a:t>11/2/2022</a:t>
            </a:fld>
            <a:endParaRPr lang="en-US"/>
          </a:p>
        </p:txBody>
      </p:sp>
      <p:sp>
        <p:nvSpPr>
          <p:cNvPr id="3" name="Footer Placeholder 2">
            <a:extLst>
              <a:ext uri="{FF2B5EF4-FFF2-40B4-BE49-F238E27FC236}">
                <a16:creationId xmlns:a16="http://schemas.microsoft.com/office/drawing/2014/main" id="{DBA225D3-833C-437A-8CD2-092BE27464E3}"/>
              </a:ext>
            </a:extLst>
          </p:cNvPr>
          <p:cNvSpPr>
            <a:spLocks noGrp="1"/>
          </p:cNvSpPr>
          <p:nvPr>
            <p:ph type="ftr" sz="quarter" idx="11"/>
          </p:nvPr>
        </p:nvSpPr>
        <p:spPr/>
        <p:txBody>
          <a:bodyPr/>
          <a:lstStyle/>
          <a:p>
            <a:r>
              <a:rPr lang="en-US"/>
              <a:t>Joe Gibson - November 4, 2022</a:t>
            </a:r>
          </a:p>
        </p:txBody>
      </p:sp>
      <p:sp>
        <p:nvSpPr>
          <p:cNvPr id="4" name="Slide Number Placeholder 3">
            <a:extLst>
              <a:ext uri="{FF2B5EF4-FFF2-40B4-BE49-F238E27FC236}">
                <a16:creationId xmlns:a16="http://schemas.microsoft.com/office/drawing/2014/main" id="{7A16FA65-35AA-438F-AAD6-86B7011CE0F0}"/>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125994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39873-FDA1-4C29-A5F0-96446F62F6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563B09-31B8-4064-A5DF-29EF767B2E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253725-431A-4634-9B9F-878D0D807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DC2D9B-611A-4E9C-82F2-40397BFCEBC6}"/>
              </a:ext>
            </a:extLst>
          </p:cNvPr>
          <p:cNvSpPr>
            <a:spLocks noGrp="1"/>
          </p:cNvSpPr>
          <p:nvPr>
            <p:ph type="dt" sz="half" idx="10"/>
          </p:nvPr>
        </p:nvSpPr>
        <p:spPr/>
        <p:txBody>
          <a:bodyPr/>
          <a:lstStyle/>
          <a:p>
            <a:fld id="{E311F1AB-039A-4F18-8B1A-EA62C921F1D4}" type="datetime1">
              <a:rPr lang="en-US" smtClean="0"/>
              <a:t>11/2/2022</a:t>
            </a:fld>
            <a:endParaRPr lang="en-US"/>
          </a:p>
        </p:txBody>
      </p:sp>
      <p:sp>
        <p:nvSpPr>
          <p:cNvPr id="6" name="Footer Placeholder 5">
            <a:extLst>
              <a:ext uri="{FF2B5EF4-FFF2-40B4-BE49-F238E27FC236}">
                <a16:creationId xmlns:a16="http://schemas.microsoft.com/office/drawing/2014/main" id="{FFEEB79C-DE4A-4A5A-ACBF-C192EC8B13CD}"/>
              </a:ext>
            </a:extLst>
          </p:cNvPr>
          <p:cNvSpPr>
            <a:spLocks noGrp="1"/>
          </p:cNvSpPr>
          <p:nvPr>
            <p:ph type="ftr" sz="quarter" idx="11"/>
          </p:nvPr>
        </p:nvSpPr>
        <p:spPr/>
        <p:txBody>
          <a:bodyPr/>
          <a:lstStyle/>
          <a:p>
            <a:r>
              <a:rPr lang="en-US"/>
              <a:t>Joe Gibson - November 4, 2022</a:t>
            </a:r>
          </a:p>
        </p:txBody>
      </p:sp>
      <p:sp>
        <p:nvSpPr>
          <p:cNvPr id="7" name="Slide Number Placeholder 6">
            <a:extLst>
              <a:ext uri="{FF2B5EF4-FFF2-40B4-BE49-F238E27FC236}">
                <a16:creationId xmlns:a16="http://schemas.microsoft.com/office/drawing/2014/main" id="{43295436-9569-4C86-8907-614519D6AD68}"/>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88528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CC0C2-F2B0-48B8-B742-EE8F6E3A53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8DF60E-D661-4005-9E59-F4C9E3ADEB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320B40-712A-4F35-98DB-EDF8E855BC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ECC1F7-5E38-4B2E-BF06-9D5BBE287218}"/>
              </a:ext>
            </a:extLst>
          </p:cNvPr>
          <p:cNvSpPr>
            <a:spLocks noGrp="1"/>
          </p:cNvSpPr>
          <p:nvPr>
            <p:ph type="dt" sz="half" idx="10"/>
          </p:nvPr>
        </p:nvSpPr>
        <p:spPr/>
        <p:txBody>
          <a:bodyPr/>
          <a:lstStyle/>
          <a:p>
            <a:fld id="{51F24C06-3F7F-4B9E-BD4F-88B61054A0E9}" type="datetime1">
              <a:rPr lang="en-US" smtClean="0"/>
              <a:t>11/2/2022</a:t>
            </a:fld>
            <a:endParaRPr lang="en-US"/>
          </a:p>
        </p:txBody>
      </p:sp>
      <p:sp>
        <p:nvSpPr>
          <p:cNvPr id="6" name="Footer Placeholder 5">
            <a:extLst>
              <a:ext uri="{FF2B5EF4-FFF2-40B4-BE49-F238E27FC236}">
                <a16:creationId xmlns:a16="http://schemas.microsoft.com/office/drawing/2014/main" id="{11F8757C-B5B9-4F2E-B8B7-CCAABF2DC282}"/>
              </a:ext>
            </a:extLst>
          </p:cNvPr>
          <p:cNvSpPr>
            <a:spLocks noGrp="1"/>
          </p:cNvSpPr>
          <p:nvPr>
            <p:ph type="ftr" sz="quarter" idx="11"/>
          </p:nvPr>
        </p:nvSpPr>
        <p:spPr/>
        <p:txBody>
          <a:bodyPr/>
          <a:lstStyle/>
          <a:p>
            <a:r>
              <a:rPr lang="en-US"/>
              <a:t>Joe Gibson - November 4, 2022</a:t>
            </a:r>
          </a:p>
        </p:txBody>
      </p:sp>
      <p:sp>
        <p:nvSpPr>
          <p:cNvPr id="7" name="Slide Number Placeholder 6">
            <a:extLst>
              <a:ext uri="{FF2B5EF4-FFF2-40B4-BE49-F238E27FC236}">
                <a16:creationId xmlns:a16="http://schemas.microsoft.com/office/drawing/2014/main" id="{268BFDCA-24D0-467E-9847-006D1F095AAF}"/>
              </a:ext>
            </a:extLst>
          </p:cNvPr>
          <p:cNvSpPr>
            <a:spLocks noGrp="1"/>
          </p:cNvSpPr>
          <p:nvPr>
            <p:ph type="sldNum" sz="quarter" idx="12"/>
          </p:nvPr>
        </p:nvSpPr>
        <p:spPr/>
        <p:txBody>
          <a:bodyPr/>
          <a:lstStyle/>
          <a:p>
            <a:fld id="{5160ADFF-9241-4D4D-96C6-62C7162C6819}" type="slidenum">
              <a:rPr lang="en-US" smtClean="0"/>
              <a:t>‹#›</a:t>
            </a:fld>
            <a:endParaRPr lang="en-US"/>
          </a:p>
        </p:txBody>
      </p:sp>
    </p:spTree>
    <p:extLst>
      <p:ext uri="{BB962C8B-B14F-4D97-AF65-F5344CB8AC3E}">
        <p14:creationId xmlns:p14="http://schemas.microsoft.com/office/powerpoint/2010/main" val="277330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BA692-2DFA-401B-A437-ED1E5AE12A69}"/>
              </a:ext>
            </a:extLst>
          </p:cNvPr>
          <p:cNvSpPr>
            <a:spLocks noGrp="1"/>
          </p:cNvSpPr>
          <p:nvPr>
            <p:ph type="title"/>
          </p:nvPr>
        </p:nvSpPr>
        <p:spPr>
          <a:xfrm>
            <a:off x="838200" y="306964"/>
            <a:ext cx="10515600" cy="10096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3CA4F7-924C-48B8-A6CC-8FC0C8E85F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AF3D0-31DD-419B-BFC1-BE1FC67F1D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F31D89-4493-4F62-8A44-578A32611582}" type="datetime1">
              <a:rPr lang="en-US" smtClean="0"/>
              <a:t>11/2/2022</a:t>
            </a:fld>
            <a:endParaRPr lang="en-US"/>
          </a:p>
        </p:txBody>
      </p:sp>
      <p:sp>
        <p:nvSpPr>
          <p:cNvPr id="5" name="Footer Placeholder 4">
            <a:extLst>
              <a:ext uri="{FF2B5EF4-FFF2-40B4-BE49-F238E27FC236}">
                <a16:creationId xmlns:a16="http://schemas.microsoft.com/office/drawing/2014/main" id="{F85167BF-30F0-4AF4-8496-A4C62BE011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Joe Gibson - November 4, 2022</a:t>
            </a:r>
          </a:p>
        </p:txBody>
      </p:sp>
      <p:sp>
        <p:nvSpPr>
          <p:cNvPr id="6" name="Slide Number Placeholder 5">
            <a:extLst>
              <a:ext uri="{FF2B5EF4-FFF2-40B4-BE49-F238E27FC236}">
                <a16:creationId xmlns:a16="http://schemas.microsoft.com/office/drawing/2014/main" id="{7BDE0678-C469-4EF5-9C69-1BE217538C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60ADFF-9241-4D4D-96C6-62C7162C6819}" type="slidenum">
              <a:rPr lang="en-US" smtClean="0"/>
              <a:t>‹#›</a:t>
            </a:fld>
            <a:endParaRPr lang="en-US"/>
          </a:p>
        </p:txBody>
      </p:sp>
      <p:pic>
        <p:nvPicPr>
          <p:cNvPr id="8" name="Picture 7" descr="C:\Users\Paul\Documents\Pauls Stuff\Sailing\USPS\National Marketing Committee\PROJECTS\Americas Boating Club\Logos\FINAL ABClub logos\ABC LOGO RGB files\ABC LOGO RGB files\PNG RGB files\ABC LOGO V RGB.png">
            <a:extLst>
              <a:ext uri="{FF2B5EF4-FFF2-40B4-BE49-F238E27FC236}">
                <a16:creationId xmlns:a16="http://schemas.microsoft.com/office/drawing/2014/main" id="{491FC28E-B319-4FEC-8D9F-16FAF9176279}"/>
              </a:ext>
            </a:extLst>
          </p:cNvPr>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9959" y="5786769"/>
            <a:ext cx="1666802" cy="1071231"/>
          </a:xfrm>
          <a:prstGeom prst="rect">
            <a:avLst/>
          </a:prstGeom>
          <a:noFill/>
          <a:ln>
            <a:noFill/>
          </a:ln>
          <a:effectLst/>
        </p:spPr>
      </p:pic>
      <p:pic>
        <p:nvPicPr>
          <p:cNvPr id="9" name="Picture 7" descr="flgd5">
            <a:extLst>
              <a:ext uri="{FF2B5EF4-FFF2-40B4-BE49-F238E27FC236}">
                <a16:creationId xmlns:a16="http://schemas.microsoft.com/office/drawing/2014/main" id="{1D087CF5-D566-48D7-9A02-C9C5DCA44759}"/>
              </a:ext>
            </a:extLst>
          </p:cNvPr>
          <p:cNvPicPr>
            <a:picLocks noChangeAspect="1" noChangeArrowheads="1"/>
          </p:cNvPicPr>
          <p:nvPr userDrawn="1"/>
        </p:nvPicPr>
        <p:blipFill>
          <a:blip r:embed="rId14" cstate="print"/>
          <a:srcRect/>
          <a:stretch>
            <a:fillRect/>
          </a:stretch>
        </p:blipFill>
        <p:spPr bwMode="auto">
          <a:xfrm>
            <a:off x="10865819" y="6001790"/>
            <a:ext cx="1176902" cy="749356"/>
          </a:xfrm>
          <a:prstGeom prst="rect">
            <a:avLst/>
          </a:prstGeom>
          <a:noFill/>
          <a:ln w="9525">
            <a:noFill/>
            <a:miter lim="800000"/>
            <a:headEnd/>
            <a:tailEnd/>
          </a:ln>
        </p:spPr>
      </p:pic>
    </p:spTree>
    <p:extLst>
      <p:ext uri="{BB962C8B-B14F-4D97-AF65-F5344CB8AC3E}">
        <p14:creationId xmlns:p14="http://schemas.microsoft.com/office/powerpoint/2010/main" val="3964345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usps.org/cgi-bin-nat/eddept/800/index.cgi"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usps.org/cgi-bin-nat/eddept/800/enroll_tools.cgi?21119:221212:5999:NoneSuch:05:C:S:A:::010121:103022:N:SQUAD::::" TargetMode="External"/><Relationship Id="rId2" Type="http://schemas.openxmlformats.org/officeDocument/2006/relationships/hyperlink" Target="https://www.usps.org/cgi-bin-nat/eddept/800/getregformx.cgi?C-20820"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usps.org/inf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usps.org/x/x.pl/x/x.cgi?eddept/cart/catalog.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usps.org/index.php/departments/13000/13000-educational-committees/13290/13290-chapman-award-for-excellence-in-teachin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uspsd5.org/index.php/d5-members-only/mailing/create-your-squadron-s-email-lists" TargetMode="External"/><Relationship Id="rId2" Type="http://schemas.openxmlformats.org/officeDocument/2006/relationships/hyperlink" Target="http://www.uspsd5.org/d5-members-only/rosters/d5-roster" TargetMode="External"/><Relationship Id="rId1" Type="http://schemas.openxmlformats.org/officeDocument/2006/relationships/slideLayout" Target="../slideLayouts/slideLayout2.xml"/><Relationship Id="rId4" Type="http://schemas.openxmlformats.org/officeDocument/2006/relationships/hyperlink" Target="http://www.uspsd5.org/index.php/d5-squadron-data?squad_no=478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usps.org/departments/13000/13000-seo-deo-tools/13000-seo-tool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usps.org/cgi-bin-nat/eddept/pages.cgi?tools/SEO/index:Y:ltemplat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C55E6-0759-4CB6-B521-4F6013EC0F37}"/>
              </a:ext>
            </a:extLst>
          </p:cNvPr>
          <p:cNvSpPr>
            <a:spLocks noGrp="1"/>
          </p:cNvSpPr>
          <p:nvPr>
            <p:ph type="ctrTitle" sz="quarter"/>
          </p:nvPr>
        </p:nvSpPr>
        <p:spPr/>
        <p:txBody>
          <a:bodyPr/>
          <a:lstStyle/>
          <a:p>
            <a:endParaRPr lang="en-US" dirty="0"/>
          </a:p>
        </p:txBody>
      </p:sp>
      <p:sp>
        <p:nvSpPr>
          <p:cNvPr id="3" name="Subtitle 2">
            <a:extLst>
              <a:ext uri="{FF2B5EF4-FFF2-40B4-BE49-F238E27FC236}">
                <a16:creationId xmlns:a16="http://schemas.microsoft.com/office/drawing/2014/main" id="{2A041F08-CBAC-4B28-9EF5-52DC05A5FF4E}"/>
              </a:ext>
            </a:extLst>
          </p:cNvPr>
          <p:cNvSpPr>
            <a:spLocks noGrp="1"/>
          </p:cNvSpPr>
          <p:nvPr>
            <p:ph type="subTitle" sz="quarter" idx="1"/>
          </p:nvPr>
        </p:nvSpPr>
        <p:spPr/>
        <p:txBody>
          <a:bodyPr/>
          <a:lstStyle/>
          <a:p>
            <a:endParaRPr lang="en-US"/>
          </a:p>
        </p:txBody>
      </p:sp>
      <p:pic>
        <p:nvPicPr>
          <p:cNvPr id="5" name="Picture 4">
            <a:extLst>
              <a:ext uri="{FF2B5EF4-FFF2-40B4-BE49-F238E27FC236}">
                <a16:creationId xmlns:a16="http://schemas.microsoft.com/office/drawing/2014/main" id="{68B05C90-CEB5-49E1-918A-33C3C73711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2197" y="763655"/>
            <a:ext cx="6218702" cy="4915691"/>
          </a:xfrm>
          <a:prstGeom prst="rect">
            <a:avLst/>
          </a:prstGeom>
        </p:spPr>
      </p:pic>
    </p:spTree>
    <p:extLst>
      <p:ext uri="{BB962C8B-B14F-4D97-AF65-F5344CB8AC3E}">
        <p14:creationId xmlns:p14="http://schemas.microsoft.com/office/powerpoint/2010/main" val="2122142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260833" y="279205"/>
            <a:ext cx="7086600" cy="1060507"/>
          </a:xfrm>
        </p:spPr>
        <p:txBody>
          <a:bodyPr rtlCol="0">
            <a:noAutofit/>
          </a:bodyPr>
          <a:lstStyle/>
          <a:p>
            <a:pPr eaLnBrk="1" hangingPunct="1">
              <a:lnSpc>
                <a:spcPct val="90000"/>
              </a:lnSpc>
              <a:spcBef>
                <a:spcPct val="20000"/>
              </a:spcBef>
              <a:defRPr/>
            </a:pPr>
            <a:r>
              <a:rPr lang="en-US" altLang="en-US" sz="4000" b="1" dirty="0">
                <a:solidFill>
                  <a:srgbClr val="FF0000"/>
                </a:solidFill>
                <a:effectLst>
                  <a:outerShdw blurRad="38100" dist="38100" dir="2700000" algn="tl">
                    <a:srgbClr val="000000"/>
                  </a:outerShdw>
                </a:effectLst>
                <a:latin typeface="Tahoma"/>
                <a:cs typeface="Arial"/>
              </a:rPr>
              <a:t>HQ-800 System</a:t>
            </a:r>
            <a:br>
              <a:rPr lang="en-US" altLang="en-US" sz="4000" b="1" dirty="0">
                <a:solidFill>
                  <a:srgbClr val="FF0000"/>
                </a:solidFill>
                <a:effectLst>
                  <a:outerShdw blurRad="38100" dist="38100" dir="2700000" algn="tl">
                    <a:srgbClr val="000000"/>
                  </a:outerShdw>
                </a:effectLst>
                <a:latin typeface="Tahoma"/>
                <a:cs typeface="Arial"/>
              </a:rPr>
            </a:br>
            <a:r>
              <a:rPr lang="en-US" altLang="en-US" sz="4000" dirty="0">
                <a:solidFill>
                  <a:srgbClr val="FF0000"/>
                </a:solidFill>
                <a:effectLst>
                  <a:outerShdw blurRad="38100" dist="38100" dir="2700000" algn="tl">
                    <a:srgbClr val="000000"/>
                  </a:outerShdw>
                </a:effectLst>
                <a:latin typeface="Tahoma"/>
                <a:cs typeface="Arial"/>
              </a:rPr>
              <a:t>Management Phases</a:t>
            </a:r>
            <a:endParaRPr lang="en-US" sz="4000" dirty="0">
              <a:solidFill>
                <a:srgbClr val="FF0000"/>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5" name="Rectangle 4"/>
          <p:cNvSpPr/>
          <p:nvPr/>
        </p:nvSpPr>
        <p:spPr>
          <a:xfrm>
            <a:off x="3360096" y="1339712"/>
            <a:ext cx="6324600" cy="4869025"/>
          </a:xfrm>
          <a:prstGeom prst="rect">
            <a:avLst/>
          </a:prstGeom>
        </p:spPr>
        <p:txBody>
          <a:bodyPr wrap="square">
            <a:spAutoFit/>
          </a:bodyPr>
          <a:lstStyle/>
          <a:p>
            <a:pPr marL="990600" lvl="1" indent="-533400">
              <a:lnSpc>
                <a:spcPct val="90000"/>
              </a:lnSpc>
              <a:spcBef>
                <a:spcPct val="20000"/>
              </a:spcBef>
              <a:buClr>
                <a:srgbClr val="FF0000"/>
              </a:buClr>
              <a:buFontTx/>
              <a:buAutoNum type="arabicPeriod"/>
              <a:defRPr/>
            </a:pPr>
            <a:endParaRPr lang="en-US" altLang="en-US" sz="1000" kern="0" dirty="0">
              <a:solidFill>
                <a:srgbClr val="FFFFFF"/>
              </a:solidFill>
              <a:effectLst>
                <a:outerShdw blurRad="38100" dist="38100" dir="2700000" algn="tl">
                  <a:srgbClr val="000000"/>
                </a:outerShdw>
              </a:effectLst>
              <a:latin typeface="Tahoma"/>
              <a:cs typeface="Arial"/>
            </a:endParaRPr>
          </a:p>
          <a:p>
            <a:pPr marL="990600" lvl="1" indent="-533400">
              <a:lnSpc>
                <a:spcPct val="90000"/>
              </a:lnSpc>
              <a:spcBef>
                <a:spcPct val="20000"/>
              </a:spcBef>
              <a:buClr>
                <a:srgbClr val="FF0000"/>
              </a:buClr>
              <a:buFontTx/>
              <a:buAutoNum type="arabicPeriod"/>
              <a:defRPr/>
            </a:pPr>
            <a:r>
              <a:rPr lang="en-US" altLang="en-US" sz="2400" kern="0" dirty="0">
                <a:latin typeface="+mj-lt"/>
                <a:cs typeface="Arial"/>
              </a:rPr>
              <a:t>Register Classes</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Three Primary WEB Pages</a:t>
            </a:r>
          </a:p>
          <a:p>
            <a:pPr marL="990600" lvl="1" indent="-533400">
              <a:lnSpc>
                <a:spcPct val="90000"/>
              </a:lnSpc>
              <a:spcBef>
                <a:spcPct val="20000"/>
              </a:spcBef>
              <a:buClr>
                <a:srgbClr val="FF0000"/>
              </a:buClr>
              <a:buFontTx/>
              <a:buAutoNum type="arabicPeriod"/>
              <a:defRPr/>
            </a:pPr>
            <a:r>
              <a:rPr lang="en-US" altLang="en-US" sz="2400" kern="0" dirty="0">
                <a:latin typeface="+mj-lt"/>
                <a:cs typeface="Arial"/>
              </a:rPr>
              <a:t>Manage Enrollment</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Class Schedule Displays</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Student Self Enrollment</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Enrollment by Squadron Officer</a:t>
            </a:r>
          </a:p>
          <a:p>
            <a:pPr marL="990600" lvl="1" indent="-533400">
              <a:lnSpc>
                <a:spcPct val="90000"/>
              </a:lnSpc>
              <a:spcBef>
                <a:spcPct val="20000"/>
              </a:spcBef>
              <a:buClr>
                <a:srgbClr val="FF0000"/>
              </a:buClr>
              <a:buFontTx/>
              <a:buAutoNum type="arabicPeriod"/>
              <a:defRPr/>
            </a:pPr>
            <a:r>
              <a:rPr lang="en-US" altLang="en-US" sz="2400" kern="0" dirty="0">
                <a:latin typeface="+mj-lt"/>
                <a:cs typeface="Arial"/>
              </a:rPr>
              <a:t>Class Execution</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Validate Enrollments</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Record Test Scores </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Print Certificates &amp; Wallet Cards</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Print Membership Applications</a:t>
            </a:r>
          </a:p>
          <a:p>
            <a:pPr marL="990600" lvl="1" indent="-533400">
              <a:lnSpc>
                <a:spcPct val="90000"/>
              </a:lnSpc>
              <a:spcBef>
                <a:spcPct val="20000"/>
              </a:spcBef>
              <a:buClr>
                <a:srgbClr val="FF0000"/>
              </a:buClr>
              <a:buFontTx/>
              <a:buAutoNum type="arabicPeriod"/>
              <a:defRPr/>
            </a:pPr>
            <a:r>
              <a:rPr lang="en-US" altLang="en-US" sz="2400" kern="0" dirty="0">
                <a:latin typeface="+mj-lt"/>
                <a:cs typeface="Arial"/>
              </a:rPr>
              <a:t>Class &amp; Student History</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ED-26,ED-46 &amp; ED-27 </a:t>
            </a:r>
          </a:p>
          <a:p>
            <a:pPr marL="1371600" lvl="2" indent="-457200">
              <a:lnSpc>
                <a:spcPct val="90000"/>
              </a:lnSpc>
              <a:spcBef>
                <a:spcPct val="20000"/>
              </a:spcBef>
              <a:buClr>
                <a:srgbClr val="FFCC00"/>
              </a:buClr>
              <a:buSzPct val="120000"/>
              <a:buFontTx/>
              <a:buChar char="•"/>
              <a:defRPr/>
            </a:pPr>
            <a:r>
              <a:rPr lang="en-US" altLang="en-US" sz="1600" kern="0" dirty="0">
                <a:latin typeface="+mj-lt"/>
                <a:cs typeface="Arial"/>
              </a:rPr>
              <a:t>On-line historical records</a:t>
            </a:r>
            <a:r>
              <a:rPr lang="en-US" altLang="en-US" sz="1600" kern="0" dirty="0">
                <a:solidFill>
                  <a:srgbClr val="FFFF00"/>
                </a:solidFill>
                <a:latin typeface="+mj-lt"/>
                <a:cs typeface="Arial"/>
              </a:rPr>
              <a:t> </a:t>
            </a:r>
            <a:endParaRPr lang="en-US" altLang="en-US" sz="1600" kern="0" dirty="0">
              <a:latin typeface="+mj-lt"/>
              <a:cs typeface="Arial"/>
            </a:endParaRPr>
          </a:p>
          <a:p>
            <a:pPr marL="1371600" lvl="2" indent="-457200">
              <a:lnSpc>
                <a:spcPct val="90000"/>
              </a:lnSpc>
              <a:spcBef>
                <a:spcPct val="20000"/>
              </a:spcBef>
              <a:buClr>
                <a:srgbClr val="FFCC00"/>
              </a:buClr>
              <a:buSzPct val="120000"/>
              <a:buFontTx/>
              <a:buChar char="•"/>
              <a:defRPr/>
            </a:pPr>
            <a:endParaRPr lang="en-US" kern="0" dirty="0">
              <a:solidFill>
                <a:sysClr val="windowText" lastClr="000000"/>
              </a:solidFill>
            </a:endParaRPr>
          </a:p>
        </p:txBody>
      </p:sp>
    </p:spTree>
    <p:extLst>
      <p:ext uri="{BB962C8B-B14F-4D97-AF65-F5344CB8AC3E}">
        <p14:creationId xmlns:p14="http://schemas.microsoft.com/office/powerpoint/2010/main" val="2323449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438400" y="381000"/>
            <a:ext cx="7086600" cy="1085850"/>
          </a:xfrm>
        </p:spPr>
        <p:txBody>
          <a:bodyPr rtlCol="0">
            <a:noAutofit/>
          </a:bodyPr>
          <a:lstStyle/>
          <a:p>
            <a:pPr marL="609600" indent="-609600">
              <a:spcBef>
                <a:spcPct val="20000"/>
              </a:spcBef>
              <a:defRPr/>
            </a:pPr>
            <a:r>
              <a:rPr lang="en-US" altLang="en-US" sz="3600" b="1" dirty="0">
                <a:solidFill>
                  <a:srgbClr val="FF0000"/>
                </a:solidFill>
                <a:effectLst>
                  <a:outerShdw blurRad="38100" dist="38100" dir="2700000" algn="tl">
                    <a:srgbClr val="000000"/>
                  </a:outerShdw>
                </a:effectLst>
                <a:latin typeface="Tahoma"/>
                <a:cs typeface="Arial"/>
              </a:rPr>
              <a:t> </a:t>
            </a:r>
            <a:br>
              <a:rPr lang="en-US" altLang="en-US" sz="3600" b="1" dirty="0">
                <a:solidFill>
                  <a:srgbClr val="FF0000"/>
                </a:solidFill>
                <a:effectLst>
                  <a:outerShdw blurRad="38100" dist="38100" dir="2700000" algn="tl">
                    <a:srgbClr val="000000"/>
                  </a:outerShdw>
                </a:effectLst>
                <a:latin typeface="Tahoma"/>
                <a:cs typeface="Arial"/>
              </a:rPr>
            </a:br>
            <a:r>
              <a:rPr lang="en-US" altLang="en-US" sz="3600" b="1" dirty="0">
                <a:solidFill>
                  <a:srgbClr val="FF0000"/>
                </a:solidFill>
                <a:effectLst>
                  <a:outerShdw blurRad="38100" dist="38100" dir="2700000" algn="tl">
                    <a:srgbClr val="000000"/>
                  </a:outerShdw>
                </a:effectLst>
                <a:latin typeface="Tahoma"/>
                <a:cs typeface="Arial"/>
              </a:rPr>
              <a:t> Management Phases</a:t>
            </a:r>
            <a:endParaRPr lang="en-US" sz="3600" b="1" dirty="0">
              <a:solidFill>
                <a:schemeClr val="bg1"/>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3" name="Rectangle 2"/>
          <p:cNvSpPr/>
          <p:nvPr/>
        </p:nvSpPr>
        <p:spPr>
          <a:xfrm>
            <a:off x="2819400" y="1981201"/>
            <a:ext cx="6705600" cy="2924175"/>
          </a:xfrm>
          <a:prstGeom prst="rect">
            <a:avLst/>
          </a:prstGeom>
        </p:spPr>
        <p:txBody>
          <a:bodyPr>
            <a:spAutoFit/>
          </a:bodyPr>
          <a:lstStyle/>
          <a:p>
            <a:pPr marL="990600" lvl="1" indent="-533400">
              <a:spcBef>
                <a:spcPct val="20000"/>
              </a:spcBef>
              <a:buClr>
                <a:srgbClr val="FF0000"/>
              </a:buClr>
              <a:buFontTx/>
              <a:buAutoNum type="arabicPeriod"/>
              <a:defRPr/>
            </a:pPr>
            <a:r>
              <a:rPr lang="en-US" altLang="en-US" sz="4000" b="1" kern="0" dirty="0">
                <a:solidFill>
                  <a:srgbClr val="0070C0"/>
                </a:solidFill>
                <a:latin typeface="+mj-lt"/>
                <a:cs typeface="Arial"/>
              </a:rPr>
              <a:t>Register Classes - </a:t>
            </a:r>
            <a:r>
              <a:rPr lang="en-US" altLang="en-US" sz="2000" b="1" kern="0" dirty="0">
                <a:solidFill>
                  <a:srgbClr val="0070C0"/>
                </a:solidFill>
                <a:latin typeface="+mj-lt"/>
                <a:cs typeface="Arial"/>
                <a:hlinkClick r:id="rId2"/>
              </a:rPr>
              <a:t>link</a:t>
            </a:r>
            <a:endParaRPr lang="en-US" altLang="en-US" sz="2000" b="1" kern="0" dirty="0">
              <a:solidFill>
                <a:srgbClr val="0070C0"/>
              </a:solidFill>
              <a:latin typeface="+mj-lt"/>
              <a:cs typeface="Arial"/>
            </a:endParaRPr>
          </a:p>
          <a:p>
            <a:pPr marL="990600" lvl="1" indent="-533400">
              <a:spcBef>
                <a:spcPct val="20000"/>
              </a:spcBef>
              <a:buClr>
                <a:srgbClr val="FF0000"/>
              </a:buClr>
              <a:buFontTx/>
              <a:buAutoNum type="arabicPeriod"/>
              <a:defRPr/>
            </a:pPr>
            <a:r>
              <a:rPr lang="en-US" altLang="en-US" sz="4000" kern="0" dirty="0">
                <a:latin typeface="+mj-lt"/>
                <a:cs typeface="Arial"/>
              </a:rPr>
              <a:t>Manage Enrollment</a:t>
            </a:r>
          </a:p>
          <a:p>
            <a:pPr marL="990600" lvl="1" indent="-533400">
              <a:spcBef>
                <a:spcPct val="20000"/>
              </a:spcBef>
              <a:buClr>
                <a:srgbClr val="FF0000"/>
              </a:buClr>
              <a:buFontTx/>
              <a:buAutoNum type="arabicPeriod"/>
              <a:defRPr/>
            </a:pPr>
            <a:r>
              <a:rPr lang="en-US" altLang="en-US" sz="4000" kern="0" dirty="0">
                <a:latin typeface="+mj-lt"/>
                <a:cs typeface="Arial"/>
              </a:rPr>
              <a:t>Class Execution </a:t>
            </a:r>
          </a:p>
          <a:p>
            <a:pPr marL="990600" lvl="1" indent="-533400">
              <a:spcBef>
                <a:spcPct val="20000"/>
              </a:spcBef>
              <a:buClr>
                <a:srgbClr val="FF0000"/>
              </a:buClr>
              <a:buFontTx/>
              <a:buAutoNum type="arabicPeriod"/>
              <a:defRPr/>
            </a:pPr>
            <a:r>
              <a:rPr lang="en-US" altLang="en-US" sz="4000" kern="0" dirty="0">
                <a:latin typeface="+mj-lt"/>
                <a:cs typeface="Arial"/>
              </a:rPr>
              <a:t>Class History</a:t>
            </a:r>
          </a:p>
        </p:txBody>
      </p:sp>
    </p:spTree>
    <p:extLst>
      <p:ext uri="{BB962C8B-B14F-4D97-AF65-F5344CB8AC3E}">
        <p14:creationId xmlns:p14="http://schemas.microsoft.com/office/powerpoint/2010/main" val="3438327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363200" cy="838200"/>
          </a:xfrm>
        </p:spPr>
        <p:txBody>
          <a:bodyPr/>
          <a:lstStyle/>
          <a:p>
            <a:pPr algn="ctr"/>
            <a:r>
              <a:rPr lang="en-US" dirty="0">
                <a:solidFill>
                  <a:srgbClr val="FF0000"/>
                </a:solidFill>
              </a:rPr>
              <a:t>Class is now a ‘Central Record’</a:t>
            </a:r>
          </a:p>
        </p:txBody>
      </p:sp>
      <p:sp>
        <p:nvSpPr>
          <p:cNvPr id="3" name="Content Placeholder 2"/>
          <p:cNvSpPr>
            <a:spLocks noGrp="1"/>
          </p:cNvSpPr>
          <p:nvPr>
            <p:ph idx="1"/>
          </p:nvPr>
        </p:nvSpPr>
        <p:spPr>
          <a:xfrm>
            <a:off x="838200" y="1003913"/>
            <a:ext cx="10820400" cy="4601551"/>
          </a:xfrm>
        </p:spPr>
        <p:txBody>
          <a:bodyPr/>
          <a:lstStyle/>
          <a:p>
            <a:pPr marL="0" indent="0" algn="ctr">
              <a:buNone/>
            </a:pPr>
            <a:r>
              <a:rPr lang="en-US" dirty="0"/>
              <a:t>Available to people who </a:t>
            </a:r>
          </a:p>
          <a:p>
            <a:r>
              <a:rPr lang="en-US" sz="3600" dirty="0"/>
              <a:t>search by location on </a:t>
            </a:r>
            <a:r>
              <a:rPr lang="en-US" sz="3600" b="1" i="1" dirty="0"/>
              <a:t>americasboatingclub.org</a:t>
            </a:r>
            <a:r>
              <a:rPr lang="en-US" sz="3600" dirty="0"/>
              <a:t> </a:t>
            </a:r>
          </a:p>
          <a:p>
            <a:r>
              <a:rPr lang="en-US" sz="3600" dirty="0"/>
              <a:t>search for a squadron on </a:t>
            </a:r>
            <a:r>
              <a:rPr lang="en-US" sz="3600" b="1" i="1" dirty="0"/>
              <a:t>americasboatingclub.org</a:t>
            </a:r>
          </a:p>
          <a:p>
            <a:r>
              <a:rPr lang="en-US" sz="3600" dirty="0"/>
              <a:t>view Class Schedules on </a:t>
            </a:r>
            <a:r>
              <a:rPr lang="en-US" sz="3600" b="1" dirty="0"/>
              <a:t>ABC-MidAtlantic.org</a:t>
            </a:r>
            <a:r>
              <a:rPr lang="en-US" sz="3600" dirty="0"/>
              <a:t> or </a:t>
            </a:r>
            <a:r>
              <a:rPr lang="en-US" sz="3600" b="1" i="1" dirty="0"/>
              <a:t>USPSd5.org</a:t>
            </a:r>
            <a:r>
              <a:rPr lang="en-US" sz="3600" dirty="0"/>
              <a:t> </a:t>
            </a:r>
          </a:p>
          <a:p>
            <a:r>
              <a:rPr lang="en-US" sz="3600" dirty="0"/>
              <a:t>view Class Schedules on a SSS Site  </a:t>
            </a:r>
          </a:p>
        </p:txBody>
      </p:sp>
      <p:sp>
        <p:nvSpPr>
          <p:cNvPr id="4" name="Footer Placeholder 3">
            <a:extLst>
              <a:ext uri="{FF2B5EF4-FFF2-40B4-BE49-F238E27FC236}">
                <a16:creationId xmlns:a16="http://schemas.microsoft.com/office/drawing/2014/main" id="{B0211F91-ECBA-4D85-894A-7082D7DA88E8}"/>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2903096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820863" y="457200"/>
            <a:ext cx="7924800" cy="1085850"/>
          </a:xfrm>
        </p:spPr>
        <p:txBody>
          <a:bodyPr rtlCol="0">
            <a:noAutofit/>
          </a:bodyPr>
          <a:lstStyle/>
          <a:p>
            <a:pPr marL="609600" indent="-609600">
              <a:spcBef>
                <a:spcPct val="20000"/>
              </a:spcBef>
              <a:defRPr/>
            </a:pPr>
            <a:r>
              <a:rPr lang="en-US" altLang="en-US" sz="3600" b="1" dirty="0">
                <a:solidFill>
                  <a:srgbClr val="FF0000"/>
                </a:solidFill>
                <a:effectLst>
                  <a:outerShdw blurRad="38100" dist="38100" dir="2700000" algn="tl">
                    <a:srgbClr val="000000"/>
                  </a:outerShdw>
                </a:effectLst>
                <a:latin typeface="Tahoma"/>
                <a:cs typeface="Arial"/>
              </a:rPr>
              <a:t>Management Phases</a:t>
            </a:r>
            <a:br>
              <a:rPr lang="en-US" altLang="en-US" sz="3600" b="1" dirty="0">
                <a:solidFill>
                  <a:srgbClr val="FFFFFF"/>
                </a:solidFill>
                <a:effectLst>
                  <a:outerShdw blurRad="38100" dist="38100" dir="2700000" algn="tl">
                    <a:srgbClr val="000000"/>
                  </a:outerShdw>
                </a:effectLst>
                <a:latin typeface="Tahoma"/>
                <a:cs typeface="Arial"/>
              </a:rPr>
            </a:br>
            <a:endParaRPr lang="en-US" sz="3600" b="1" dirty="0">
              <a:solidFill>
                <a:schemeClr val="bg1"/>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3" name="Rectangle 2"/>
          <p:cNvSpPr/>
          <p:nvPr/>
        </p:nvSpPr>
        <p:spPr>
          <a:xfrm>
            <a:off x="2570163" y="2057401"/>
            <a:ext cx="7696200" cy="2640013"/>
          </a:xfrm>
          <a:prstGeom prst="rect">
            <a:avLst/>
          </a:prstGeom>
        </p:spPr>
        <p:txBody>
          <a:bodyPr>
            <a:spAutoFit/>
          </a:bodyPr>
          <a:lstStyle/>
          <a:p>
            <a:pPr marL="990600" lvl="1" indent="-533400">
              <a:spcBef>
                <a:spcPct val="20000"/>
              </a:spcBef>
              <a:buClr>
                <a:srgbClr val="FF0000"/>
              </a:buClr>
              <a:buFontTx/>
              <a:buAutoNum type="arabicPeriod"/>
              <a:defRPr/>
            </a:pPr>
            <a:r>
              <a:rPr lang="en-US" altLang="en-US" sz="3600" kern="0" dirty="0">
                <a:effectLst>
                  <a:outerShdw blurRad="38100" dist="38100" dir="2700000" algn="tl">
                    <a:srgbClr val="000000"/>
                  </a:outerShdw>
                </a:effectLst>
                <a:latin typeface="Tahoma"/>
                <a:cs typeface="Arial"/>
              </a:rPr>
              <a:t>Register Classes</a:t>
            </a:r>
            <a:endParaRPr lang="en-US" altLang="en-US" sz="3600" b="1" kern="0" dirty="0">
              <a:effectLst>
                <a:outerShdw blurRad="38100" dist="38100" dir="2700000" algn="tl">
                  <a:srgbClr val="000000"/>
                </a:outerShdw>
              </a:effectLst>
              <a:latin typeface="Tahoma"/>
              <a:cs typeface="Arial"/>
            </a:endParaRPr>
          </a:p>
          <a:p>
            <a:pPr marL="990600" lvl="1" indent="-533400">
              <a:spcBef>
                <a:spcPct val="20000"/>
              </a:spcBef>
              <a:buClr>
                <a:srgbClr val="FF0000"/>
              </a:buClr>
              <a:buFontTx/>
              <a:buAutoNum type="arabicPeriod"/>
              <a:defRPr/>
            </a:pPr>
            <a:r>
              <a:rPr lang="en-US" altLang="en-US" sz="3600" b="1" kern="0" dirty="0">
                <a:solidFill>
                  <a:srgbClr val="0070C0"/>
                </a:solidFill>
                <a:effectLst>
                  <a:outerShdw blurRad="38100" dist="38100" dir="2700000" algn="tl">
                    <a:srgbClr val="000000"/>
                  </a:outerShdw>
                </a:effectLst>
                <a:latin typeface="Tahoma"/>
                <a:cs typeface="Arial"/>
              </a:rPr>
              <a:t>Manage Enrollment</a:t>
            </a:r>
            <a:endParaRPr lang="en-US" altLang="en-US" sz="3600" kern="0" dirty="0">
              <a:solidFill>
                <a:srgbClr val="0070C0"/>
              </a:solidFill>
              <a:effectLst>
                <a:outerShdw blurRad="38100" dist="38100" dir="2700000" algn="tl">
                  <a:srgbClr val="000000"/>
                </a:outerShdw>
              </a:effectLst>
              <a:latin typeface="Tahoma"/>
              <a:cs typeface="Arial"/>
            </a:endParaRPr>
          </a:p>
          <a:p>
            <a:pPr marL="990600" lvl="1" indent="-533400">
              <a:spcBef>
                <a:spcPct val="20000"/>
              </a:spcBef>
              <a:buClr>
                <a:srgbClr val="FF0000"/>
              </a:buClr>
              <a:buFontTx/>
              <a:buAutoNum type="arabicPeriod"/>
              <a:defRPr/>
            </a:pPr>
            <a:r>
              <a:rPr lang="en-US" altLang="en-US" sz="3600" kern="0" dirty="0">
                <a:effectLst>
                  <a:outerShdw blurRad="38100" dist="38100" dir="2700000" algn="tl">
                    <a:srgbClr val="000000"/>
                  </a:outerShdw>
                </a:effectLst>
                <a:latin typeface="Tahoma"/>
                <a:cs typeface="Arial"/>
              </a:rPr>
              <a:t>Class Execution </a:t>
            </a:r>
          </a:p>
          <a:p>
            <a:pPr marL="990600" lvl="1" indent="-533400">
              <a:spcBef>
                <a:spcPct val="20000"/>
              </a:spcBef>
              <a:buClr>
                <a:srgbClr val="FF0000"/>
              </a:buClr>
              <a:buFontTx/>
              <a:buAutoNum type="arabicPeriod"/>
              <a:defRPr/>
            </a:pPr>
            <a:r>
              <a:rPr lang="en-US" altLang="en-US" sz="3600" kern="0" dirty="0">
                <a:effectLst>
                  <a:outerShdw blurRad="38100" dist="38100" dir="2700000" algn="tl">
                    <a:srgbClr val="000000"/>
                  </a:outerShdw>
                </a:effectLst>
                <a:latin typeface="Tahoma"/>
                <a:cs typeface="Arial"/>
              </a:rPr>
              <a:t>Class History</a:t>
            </a:r>
          </a:p>
        </p:txBody>
      </p:sp>
    </p:spTree>
    <p:extLst>
      <p:ext uri="{BB962C8B-B14F-4D97-AF65-F5344CB8AC3E}">
        <p14:creationId xmlns:p14="http://schemas.microsoft.com/office/powerpoint/2010/main" val="270991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07388" y="335560"/>
            <a:ext cx="7086600" cy="1085850"/>
          </a:xfrm>
        </p:spPr>
        <p:txBody>
          <a:bodyPr rtlCol="0">
            <a:noAutofit/>
          </a:bodyPr>
          <a:lstStyle/>
          <a:p>
            <a:pPr>
              <a:defRPr/>
            </a:pPr>
            <a:r>
              <a:rPr lang="en-US" altLang="en-US" b="1" dirty="0">
                <a:solidFill>
                  <a:srgbClr val="FF0000"/>
                </a:solidFill>
                <a:effectLst>
                  <a:outerShdw blurRad="38100" dist="38100" dir="2700000" algn="tl">
                    <a:srgbClr val="000000"/>
                  </a:outerShdw>
                </a:effectLst>
                <a:latin typeface="Tahoma"/>
                <a:cs typeface="Arial"/>
              </a:rPr>
              <a:t>Enrollment Tools</a:t>
            </a:r>
            <a:endParaRPr lang="en-US" dirty="0">
              <a:solidFill>
                <a:srgbClr val="FF0000"/>
              </a:solidFill>
            </a:endParaRPr>
          </a:p>
        </p:txBody>
      </p:sp>
      <p:sp>
        <p:nvSpPr>
          <p:cNvPr id="3" name="Rectangle 2"/>
          <p:cNvSpPr/>
          <p:nvPr/>
        </p:nvSpPr>
        <p:spPr>
          <a:xfrm>
            <a:off x="2732849" y="1855919"/>
            <a:ext cx="7086600" cy="3761030"/>
          </a:xfrm>
          <a:prstGeom prst="rect">
            <a:avLst/>
          </a:prstGeom>
        </p:spPr>
        <p:txBody>
          <a:bodyPr>
            <a:spAutoFit/>
          </a:bodyPr>
          <a:lstStyle/>
          <a:p>
            <a:pPr marL="342900" indent="-342900">
              <a:spcBef>
                <a:spcPct val="20000"/>
              </a:spcBef>
              <a:buClr>
                <a:srgbClr val="FF0000"/>
              </a:buClr>
              <a:buSzPct val="120000"/>
              <a:buFontTx/>
              <a:buChar char="•"/>
              <a:tabLst>
                <a:tab pos="7772400" algn="r"/>
              </a:tabLst>
              <a:defRPr/>
            </a:pPr>
            <a:r>
              <a:rPr lang="en-US" altLang="en-US" sz="3200" kern="0" dirty="0">
                <a:cs typeface="Arial"/>
              </a:rPr>
              <a:t>On-line Enrollment - </a:t>
            </a:r>
            <a:r>
              <a:rPr lang="en-US" altLang="en-US" sz="2000" kern="0" dirty="0">
                <a:cs typeface="Arial"/>
                <a:hlinkClick r:id="rId2"/>
              </a:rPr>
              <a:t>link</a:t>
            </a:r>
            <a:endParaRPr lang="en-US" altLang="en-US" sz="2000" kern="0" dirty="0">
              <a:cs typeface="Arial"/>
            </a:endParaRPr>
          </a:p>
          <a:p>
            <a:pPr marL="742950" lvl="1" indent="-285750">
              <a:spcBef>
                <a:spcPct val="20000"/>
              </a:spcBef>
              <a:buClr>
                <a:srgbClr val="FF0000"/>
              </a:buClr>
              <a:buFont typeface="Tahoma" pitchFamily="34" charset="0"/>
              <a:buChar char="–"/>
              <a:tabLst>
                <a:tab pos="7772400" algn="r"/>
              </a:tabLst>
              <a:defRPr/>
            </a:pPr>
            <a:r>
              <a:rPr lang="en-US" altLang="en-US" sz="2800" kern="0" dirty="0">
                <a:cs typeface="Arial"/>
              </a:rPr>
              <a:t>Linked to class record </a:t>
            </a:r>
          </a:p>
          <a:p>
            <a:pPr marL="742950" lvl="1" indent="-285750">
              <a:spcBef>
                <a:spcPct val="20000"/>
              </a:spcBef>
              <a:buClr>
                <a:srgbClr val="FF0000"/>
              </a:buClr>
              <a:buFont typeface="Tahoma" pitchFamily="34" charset="0"/>
              <a:buChar char="–"/>
              <a:tabLst>
                <a:tab pos="7772400" algn="r"/>
              </a:tabLst>
              <a:defRPr/>
            </a:pPr>
            <a:r>
              <a:rPr lang="en-US" altLang="en-US" sz="2800" kern="0" dirty="0">
                <a:cs typeface="Arial"/>
              </a:rPr>
              <a:t>Search Engine Hits	</a:t>
            </a:r>
          </a:p>
          <a:p>
            <a:pPr marL="742950" lvl="1" indent="-285750">
              <a:spcBef>
                <a:spcPct val="20000"/>
              </a:spcBef>
              <a:buClr>
                <a:srgbClr val="FF0000"/>
              </a:buClr>
              <a:buFont typeface="Tahoma" pitchFamily="34" charset="0"/>
              <a:buChar char="–"/>
              <a:tabLst>
                <a:tab pos="7772400" algn="r"/>
              </a:tabLst>
              <a:defRPr/>
            </a:pPr>
            <a:r>
              <a:rPr lang="en-US" altLang="en-US" sz="2800" kern="0" dirty="0">
                <a:cs typeface="Arial"/>
              </a:rPr>
              <a:t>Email sent to “contact”	</a:t>
            </a:r>
          </a:p>
          <a:p>
            <a:pPr marL="342900" indent="-342900">
              <a:spcBef>
                <a:spcPct val="20000"/>
              </a:spcBef>
              <a:buClr>
                <a:srgbClr val="FF0000"/>
              </a:buClr>
              <a:buSzPct val="120000"/>
              <a:buFontTx/>
              <a:buChar char="•"/>
              <a:tabLst>
                <a:tab pos="7772400" algn="r"/>
              </a:tabLst>
              <a:defRPr/>
            </a:pPr>
            <a:r>
              <a:rPr lang="en-US" altLang="en-US" sz="3200" kern="0" dirty="0">
                <a:cs typeface="Arial"/>
              </a:rPr>
              <a:t>Manual Enrollment - </a:t>
            </a:r>
            <a:r>
              <a:rPr lang="en-US" altLang="en-US" sz="2000" kern="0" dirty="0">
                <a:cs typeface="Arial"/>
                <a:hlinkClick r:id="rId3"/>
              </a:rPr>
              <a:t>link</a:t>
            </a:r>
            <a:endParaRPr lang="en-US" altLang="en-US" sz="3200" kern="0" dirty="0">
              <a:cs typeface="Arial"/>
            </a:endParaRPr>
          </a:p>
          <a:p>
            <a:pPr marL="742950" lvl="1" indent="-285750">
              <a:spcBef>
                <a:spcPct val="20000"/>
              </a:spcBef>
              <a:buClr>
                <a:srgbClr val="FF0000"/>
              </a:buClr>
              <a:buFont typeface="Tahoma" pitchFamily="34" charset="0"/>
              <a:buChar char="–"/>
              <a:tabLst>
                <a:tab pos="7772400" algn="r"/>
              </a:tabLst>
              <a:defRPr/>
            </a:pPr>
            <a:r>
              <a:rPr lang="en-US" altLang="en-US" sz="2800" kern="0" dirty="0">
                <a:cs typeface="Arial"/>
              </a:rPr>
              <a:t>Type student data on-line 	</a:t>
            </a:r>
          </a:p>
          <a:p>
            <a:pPr marL="742950" lvl="1" indent="-285750">
              <a:spcBef>
                <a:spcPct val="20000"/>
              </a:spcBef>
              <a:buClr>
                <a:srgbClr val="FF0000"/>
              </a:buClr>
              <a:buFont typeface="Tahoma" pitchFamily="34" charset="0"/>
              <a:buChar char="–"/>
              <a:tabLst>
                <a:tab pos="7772400" algn="r"/>
              </a:tabLst>
              <a:defRPr/>
            </a:pPr>
            <a:r>
              <a:rPr lang="en-US" altLang="en-US" sz="2800" kern="0" dirty="0">
                <a:cs typeface="Arial"/>
              </a:rPr>
              <a:t>Type student data into local tools </a:t>
            </a:r>
          </a:p>
        </p:txBody>
      </p:sp>
    </p:spTree>
    <p:extLst>
      <p:ext uri="{BB962C8B-B14F-4D97-AF65-F5344CB8AC3E}">
        <p14:creationId xmlns:p14="http://schemas.microsoft.com/office/powerpoint/2010/main" val="4212934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286000" y="228600"/>
            <a:ext cx="7086600" cy="1085850"/>
          </a:xfrm>
        </p:spPr>
        <p:txBody>
          <a:bodyPr rtlCol="0">
            <a:noAutofit/>
          </a:bodyPr>
          <a:lstStyle/>
          <a:p>
            <a:pPr marL="609600" indent="-609600">
              <a:spcBef>
                <a:spcPct val="20000"/>
              </a:spcBef>
              <a:defRPr/>
            </a:pPr>
            <a:r>
              <a:rPr lang="en-US" altLang="en-US" sz="4400" b="1" dirty="0">
                <a:solidFill>
                  <a:srgbClr val="FF0000"/>
                </a:solidFill>
                <a:effectLst>
                  <a:outerShdw blurRad="38100" dist="38100" dir="2700000" algn="tl">
                    <a:srgbClr val="000000"/>
                  </a:outerShdw>
                </a:effectLst>
                <a:latin typeface="Tahoma"/>
                <a:cs typeface="Arial"/>
              </a:rPr>
              <a:t>Management Phases</a:t>
            </a:r>
            <a:endParaRPr lang="en-US" sz="4400" b="1" dirty="0">
              <a:solidFill>
                <a:srgbClr val="FF0000"/>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3" name="Rectangle 2"/>
          <p:cNvSpPr/>
          <p:nvPr/>
        </p:nvSpPr>
        <p:spPr>
          <a:xfrm>
            <a:off x="2572381" y="2153444"/>
            <a:ext cx="7239000" cy="2924175"/>
          </a:xfrm>
          <a:prstGeom prst="rect">
            <a:avLst/>
          </a:prstGeom>
        </p:spPr>
        <p:txBody>
          <a:bodyPr>
            <a:spAutoFit/>
          </a:bodyPr>
          <a:lstStyle/>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Register Classes </a:t>
            </a:r>
          </a:p>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Manage Enrollment </a:t>
            </a:r>
          </a:p>
          <a:p>
            <a:pPr marL="990600" lvl="1" indent="-533400">
              <a:spcBef>
                <a:spcPct val="20000"/>
              </a:spcBef>
              <a:buClr>
                <a:srgbClr val="FF0000"/>
              </a:buClr>
              <a:buFontTx/>
              <a:buAutoNum type="arabicPeriod"/>
              <a:defRPr/>
            </a:pPr>
            <a:r>
              <a:rPr lang="en-US" altLang="en-US" sz="4000" b="1" kern="0" dirty="0">
                <a:solidFill>
                  <a:srgbClr val="FF0000"/>
                </a:solidFill>
                <a:effectLst>
                  <a:outerShdw blurRad="38100" dist="38100" dir="2700000" algn="tl">
                    <a:srgbClr val="000000"/>
                  </a:outerShdw>
                </a:effectLst>
                <a:latin typeface="Tahoma"/>
                <a:cs typeface="Arial"/>
              </a:rPr>
              <a:t>Class Execution</a:t>
            </a:r>
          </a:p>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Class History</a:t>
            </a:r>
          </a:p>
        </p:txBody>
      </p:sp>
    </p:spTree>
    <p:extLst>
      <p:ext uri="{BB962C8B-B14F-4D97-AF65-F5344CB8AC3E}">
        <p14:creationId xmlns:p14="http://schemas.microsoft.com/office/powerpoint/2010/main" val="4279857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538413" y="152400"/>
            <a:ext cx="7086600" cy="1085850"/>
          </a:xfrm>
        </p:spPr>
        <p:txBody>
          <a:bodyPr rtlCol="0">
            <a:normAutofit/>
          </a:bodyPr>
          <a:lstStyle/>
          <a:p>
            <a:pPr>
              <a:defRPr/>
            </a:pPr>
            <a:r>
              <a:rPr lang="en-US" altLang="en-US" b="1" dirty="0">
                <a:solidFill>
                  <a:srgbClr val="FF0000"/>
                </a:solidFill>
                <a:effectLst>
                  <a:outerShdw blurRad="38100" dist="38100" dir="2700000" algn="tl">
                    <a:srgbClr val="000000"/>
                  </a:outerShdw>
                </a:effectLst>
                <a:latin typeface="Tahoma"/>
                <a:cs typeface="Arial"/>
              </a:rPr>
              <a:t>Class Execution</a:t>
            </a:r>
            <a:endParaRPr lang="en-US" dirty="0">
              <a:solidFill>
                <a:srgbClr val="FF0000"/>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3" name="Rectangle 2"/>
          <p:cNvSpPr/>
          <p:nvPr/>
        </p:nvSpPr>
        <p:spPr>
          <a:xfrm>
            <a:off x="2424113" y="1676400"/>
            <a:ext cx="7315200" cy="3988784"/>
          </a:xfrm>
          <a:prstGeom prst="rect">
            <a:avLst/>
          </a:prstGeom>
        </p:spPr>
        <p:txBody>
          <a:bodyPr>
            <a:spAutoFit/>
          </a:bodyPr>
          <a:lstStyle/>
          <a:p>
            <a:pPr marL="342900" indent="-342900">
              <a:lnSpc>
                <a:spcPct val="90000"/>
              </a:lnSpc>
              <a:spcBef>
                <a:spcPct val="20000"/>
              </a:spcBef>
              <a:buClr>
                <a:srgbClr val="FF0000"/>
              </a:buClr>
              <a:buSzPct val="120000"/>
              <a:buFontTx/>
              <a:buChar char="•"/>
              <a:defRPr/>
            </a:pPr>
            <a:r>
              <a:rPr lang="en-US" altLang="en-US" sz="3200" kern="0" dirty="0">
                <a:effectLst>
                  <a:outerShdw blurRad="38100" dist="38100" dir="2700000" algn="tl">
                    <a:srgbClr val="000000"/>
                  </a:outerShdw>
                </a:effectLst>
                <a:latin typeface="Tahoma"/>
                <a:cs typeface="Arial"/>
              </a:rPr>
              <a:t>Begins on Class Start Date</a:t>
            </a:r>
          </a:p>
          <a:p>
            <a:pPr marL="342900" indent="-342900">
              <a:lnSpc>
                <a:spcPct val="90000"/>
              </a:lnSpc>
              <a:spcBef>
                <a:spcPct val="20000"/>
              </a:spcBef>
              <a:buClr>
                <a:srgbClr val="FF0000"/>
              </a:buClr>
              <a:buSzPct val="120000"/>
              <a:buFontTx/>
              <a:buChar char="•"/>
              <a:defRPr/>
            </a:pPr>
            <a:r>
              <a:rPr lang="en-US" altLang="en-US" sz="3200" kern="0" dirty="0">
                <a:effectLst>
                  <a:outerShdw blurRad="38100" dist="38100" dir="2700000" algn="tl">
                    <a:srgbClr val="000000"/>
                  </a:outerShdw>
                </a:effectLst>
                <a:latin typeface="Tahoma"/>
                <a:cs typeface="Arial"/>
              </a:rPr>
              <a:t>Requires Flexibility</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Pre-registration vs Walk-in Students</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One Day events vs Multi Day Classes </a:t>
            </a:r>
          </a:p>
          <a:p>
            <a:pPr marL="342900" indent="-342900">
              <a:lnSpc>
                <a:spcPct val="90000"/>
              </a:lnSpc>
              <a:spcBef>
                <a:spcPct val="20000"/>
              </a:spcBef>
              <a:buClr>
                <a:srgbClr val="FF0000"/>
              </a:buClr>
              <a:buSzPct val="120000"/>
              <a:buFontTx/>
              <a:buChar char="•"/>
              <a:defRPr/>
            </a:pPr>
            <a:r>
              <a:rPr lang="en-US" altLang="en-US" sz="3200" kern="0" dirty="0">
                <a:effectLst>
                  <a:outerShdw blurRad="38100" dist="38100" dir="2700000" algn="tl">
                    <a:srgbClr val="000000"/>
                  </a:outerShdw>
                </a:effectLst>
                <a:latin typeface="Tahoma"/>
                <a:cs typeface="Arial"/>
              </a:rPr>
              <a:t> Tasks</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Complete Student Registration</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Enter Student Grades</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Print Student Certificates </a:t>
            </a:r>
          </a:p>
        </p:txBody>
      </p:sp>
    </p:spTree>
    <p:extLst>
      <p:ext uri="{BB962C8B-B14F-4D97-AF65-F5344CB8AC3E}">
        <p14:creationId xmlns:p14="http://schemas.microsoft.com/office/powerpoint/2010/main" val="3109103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25211" y="515223"/>
            <a:ext cx="7086600" cy="1085850"/>
          </a:xfrm>
        </p:spPr>
        <p:txBody>
          <a:bodyPr rtlCol="0">
            <a:normAutofit fontScale="90000"/>
          </a:bodyPr>
          <a:lstStyle/>
          <a:p>
            <a:pPr marL="609600" indent="-609600">
              <a:spcBef>
                <a:spcPct val="20000"/>
              </a:spcBef>
              <a:defRPr/>
            </a:pPr>
            <a:r>
              <a:rPr lang="en-US" altLang="en-US" b="1" dirty="0">
                <a:solidFill>
                  <a:srgbClr val="FF0000"/>
                </a:solidFill>
                <a:effectLst>
                  <a:outerShdw blurRad="38100" dist="38100" dir="2700000" algn="tl">
                    <a:srgbClr val="000000"/>
                  </a:outerShdw>
                </a:effectLst>
                <a:latin typeface="Tahoma"/>
                <a:cs typeface="Arial"/>
              </a:rPr>
              <a:t>Management Phases</a:t>
            </a:r>
            <a:endParaRPr lang="en-US" dirty="0">
              <a:solidFill>
                <a:srgbClr val="FF0000"/>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3" name="Rectangle 2"/>
          <p:cNvSpPr/>
          <p:nvPr/>
        </p:nvSpPr>
        <p:spPr>
          <a:xfrm>
            <a:off x="2324100" y="2214564"/>
            <a:ext cx="8821738" cy="2924175"/>
          </a:xfrm>
          <a:prstGeom prst="rect">
            <a:avLst/>
          </a:prstGeom>
        </p:spPr>
        <p:txBody>
          <a:bodyPr>
            <a:spAutoFit/>
          </a:bodyPr>
          <a:lstStyle/>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Register Classes</a:t>
            </a:r>
          </a:p>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Manage Enrollment</a:t>
            </a:r>
          </a:p>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Class Execution </a:t>
            </a:r>
          </a:p>
          <a:p>
            <a:pPr marL="990600" lvl="1" indent="-533400">
              <a:spcBef>
                <a:spcPct val="20000"/>
              </a:spcBef>
              <a:buClr>
                <a:srgbClr val="FF0000"/>
              </a:buClr>
              <a:buFontTx/>
              <a:buAutoNum type="arabicPeriod"/>
              <a:defRPr/>
            </a:pPr>
            <a:r>
              <a:rPr lang="en-US" altLang="en-US" sz="4000" b="1" kern="0" dirty="0">
                <a:solidFill>
                  <a:schemeClr val="accent2"/>
                </a:solidFill>
                <a:effectLst>
                  <a:outerShdw blurRad="38100" dist="38100" dir="2700000" algn="tl">
                    <a:srgbClr val="000000"/>
                  </a:outerShdw>
                </a:effectLst>
                <a:latin typeface="Tahoma"/>
                <a:cs typeface="Arial"/>
              </a:rPr>
              <a:t>Class History</a:t>
            </a:r>
          </a:p>
        </p:txBody>
      </p:sp>
    </p:spTree>
    <p:extLst>
      <p:ext uri="{BB962C8B-B14F-4D97-AF65-F5344CB8AC3E}">
        <p14:creationId xmlns:p14="http://schemas.microsoft.com/office/powerpoint/2010/main" val="410456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538413" y="0"/>
            <a:ext cx="7086600" cy="1085850"/>
          </a:xfrm>
        </p:spPr>
        <p:txBody>
          <a:bodyPr rtlCol="0">
            <a:normAutofit/>
          </a:bodyPr>
          <a:lstStyle/>
          <a:p>
            <a:pPr>
              <a:defRPr/>
            </a:pPr>
            <a:r>
              <a:rPr lang="en-US" altLang="en-US" sz="4800" dirty="0">
                <a:solidFill>
                  <a:srgbClr val="FF0000"/>
                </a:solidFill>
                <a:effectLst>
                  <a:outerShdw blurRad="38100" dist="38100" dir="2700000" algn="tl">
                    <a:srgbClr val="000000"/>
                  </a:outerShdw>
                </a:effectLst>
                <a:latin typeface="Tahoma"/>
                <a:cs typeface="Arial"/>
              </a:rPr>
              <a:t>Class History</a:t>
            </a:r>
            <a:endParaRPr lang="en-US" dirty="0">
              <a:solidFill>
                <a:srgbClr val="FF0000"/>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3" name="Rectangle 2"/>
          <p:cNvSpPr/>
          <p:nvPr/>
        </p:nvSpPr>
        <p:spPr>
          <a:xfrm>
            <a:off x="1849438" y="1371601"/>
            <a:ext cx="8915400" cy="4714875"/>
          </a:xfrm>
          <a:prstGeom prst="rect">
            <a:avLst/>
          </a:prstGeom>
        </p:spPr>
        <p:txBody>
          <a:bodyPr>
            <a:spAutoFit/>
          </a:bodyPr>
          <a:lstStyle/>
          <a:p>
            <a:pPr>
              <a:lnSpc>
                <a:spcPct val="90000"/>
              </a:lnSpc>
              <a:spcBef>
                <a:spcPct val="20000"/>
              </a:spcBef>
              <a:buClr>
                <a:srgbClr val="FF0000"/>
              </a:buClr>
              <a:buSzPct val="120000"/>
              <a:defRPr/>
            </a:pPr>
            <a:r>
              <a:rPr lang="en-US" altLang="en-US" sz="3200" kern="0" dirty="0">
                <a:effectLst>
                  <a:outerShdw blurRad="38100" dist="38100" dir="2700000" algn="tl">
                    <a:srgbClr val="000000"/>
                  </a:outerShdw>
                </a:effectLst>
                <a:latin typeface="Tahoma"/>
                <a:cs typeface="Arial"/>
              </a:rPr>
              <a:t>Entry of a passing grade or completion: </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ED26 Created for Courses</a:t>
            </a:r>
          </a:p>
          <a:p>
            <a:pPr marL="1143000" lvl="2" indent="-228600">
              <a:lnSpc>
                <a:spcPct val="90000"/>
              </a:lnSpc>
              <a:spcBef>
                <a:spcPct val="20000"/>
              </a:spcBef>
              <a:buClr>
                <a:srgbClr val="FFCC00"/>
              </a:buClr>
              <a:buSzPct val="120000"/>
              <a:buFontTx/>
              <a:buChar char="•"/>
              <a:defRPr/>
            </a:pPr>
            <a:r>
              <a:rPr lang="en-US" altLang="en-US" sz="2800" kern="0" dirty="0">
                <a:effectLst>
                  <a:outerShdw blurRad="38100" dist="38100" dir="2700000" algn="tl">
                    <a:srgbClr val="000000"/>
                  </a:outerShdw>
                </a:effectLst>
                <a:latin typeface="Tahoma"/>
                <a:cs typeface="Arial"/>
              </a:rPr>
              <a:t>Eligible for Trial USPS Membership</a:t>
            </a:r>
          </a:p>
          <a:p>
            <a:pPr marL="1143000" lvl="2" indent="-228600">
              <a:lnSpc>
                <a:spcPct val="90000"/>
              </a:lnSpc>
              <a:spcBef>
                <a:spcPct val="20000"/>
              </a:spcBef>
              <a:buClr>
                <a:srgbClr val="FFCC00"/>
              </a:buClr>
              <a:buSzPct val="120000"/>
              <a:buFontTx/>
              <a:buChar char="•"/>
              <a:defRPr/>
            </a:pPr>
            <a:r>
              <a:rPr lang="en-US" altLang="en-US" sz="2800" kern="0" dirty="0">
                <a:effectLst>
                  <a:outerShdw blurRad="38100" dist="38100" dir="2700000" algn="tl">
                    <a:srgbClr val="000000"/>
                  </a:outerShdw>
                </a:effectLst>
                <a:latin typeface="Tahoma"/>
                <a:cs typeface="Arial"/>
              </a:rPr>
              <a:t>ED27s with DEO, SEO, and NASBLA notifications.</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ED46 Created for Seminar</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Status Updated to Reported</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Student data deleted (90 Days) if not Reported</a:t>
            </a:r>
          </a:p>
          <a:p>
            <a:pPr marL="742950" lvl="1" indent="-285750">
              <a:lnSpc>
                <a:spcPct val="90000"/>
              </a:lnSpc>
              <a:spcBef>
                <a:spcPct val="20000"/>
              </a:spcBef>
              <a:buClr>
                <a:srgbClr val="FF0000"/>
              </a:buClr>
              <a:buFont typeface="Tahoma" pitchFamily="34" charset="0"/>
              <a:buChar char="–"/>
              <a:defRPr/>
            </a:pPr>
            <a:r>
              <a:rPr lang="en-US" altLang="en-US" sz="2800" kern="0" dirty="0">
                <a:effectLst>
                  <a:outerShdw blurRad="38100" dist="38100" dir="2700000" algn="tl">
                    <a:srgbClr val="000000"/>
                  </a:outerShdw>
                </a:effectLst>
                <a:latin typeface="Tahoma"/>
                <a:cs typeface="Arial"/>
              </a:rPr>
              <a:t>Query for Marketing Data</a:t>
            </a:r>
          </a:p>
          <a:p>
            <a:pPr marL="742950" lvl="1" indent="-285750">
              <a:lnSpc>
                <a:spcPct val="90000"/>
              </a:lnSpc>
              <a:spcBef>
                <a:spcPct val="20000"/>
              </a:spcBef>
              <a:buClr>
                <a:srgbClr val="FF0000"/>
              </a:buClr>
              <a:buFont typeface="Tahoma" pitchFamily="34" charset="0"/>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Tree>
    <p:extLst>
      <p:ext uri="{BB962C8B-B14F-4D97-AF65-F5344CB8AC3E}">
        <p14:creationId xmlns:p14="http://schemas.microsoft.com/office/powerpoint/2010/main" val="2096223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133600" y="381000"/>
            <a:ext cx="7086600" cy="1085850"/>
          </a:xfrm>
        </p:spPr>
        <p:txBody>
          <a:bodyPr rtlCol="0">
            <a:normAutofit fontScale="90000"/>
          </a:bodyPr>
          <a:lstStyle/>
          <a:p>
            <a:pPr marL="609600" indent="-609600">
              <a:spcBef>
                <a:spcPct val="20000"/>
              </a:spcBef>
              <a:defRPr/>
            </a:pPr>
            <a:r>
              <a:rPr lang="en-US" altLang="en-US" b="1" dirty="0">
                <a:solidFill>
                  <a:srgbClr val="FF0000"/>
                </a:solidFill>
                <a:effectLst>
                  <a:outerShdw blurRad="38100" dist="38100" dir="2700000" algn="tl">
                    <a:srgbClr val="000000"/>
                  </a:outerShdw>
                </a:effectLst>
                <a:latin typeface="Tahoma"/>
                <a:cs typeface="Arial"/>
              </a:rPr>
              <a:t>Management Phases</a:t>
            </a:r>
            <a:endParaRPr lang="en-US" dirty="0">
              <a:solidFill>
                <a:srgbClr val="FF0000"/>
              </a:solidFill>
            </a:endParaRPr>
          </a:p>
        </p:txBody>
      </p:sp>
      <p:sp>
        <p:nvSpPr>
          <p:cNvPr id="4" name="Rectangle 3"/>
          <p:cNvSpPr/>
          <p:nvPr/>
        </p:nvSpPr>
        <p:spPr>
          <a:xfrm>
            <a:off x="1814513" y="167640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3" name="Rectangle 2"/>
          <p:cNvSpPr/>
          <p:nvPr/>
        </p:nvSpPr>
        <p:spPr>
          <a:xfrm>
            <a:off x="2324100" y="2214564"/>
            <a:ext cx="8821738" cy="2923877"/>
          </a:xfrm>
          <a:prstGeom prst="rect">
            <a:avLst/>
          </a:prstGeom>
        </p:spPr>
        <p:txBody>
          <a:bodyPr>
            <a:spAutoFit/>
          </a:bodyPr>
          <a:lstStyle/>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Register Classes</a:t>
            </a:r>
          </a:p>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Manage Enrollment</a:t>
            </a:r>
          </a:p>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Class Execution </a:t>
            </a:r>
          </a:p>
          <a:p>
            <a:pPr marL="990600" lvl="1" indent="-533400">
              <a:spcBef>
                <a:spcPct val="20000"/>
              </a:spcBef>
              <a:buClr>
                <a:srgbClr val="FF0000"/>
              </a:buClr>
              <a:buFontTx/>
              <a:buAutoNum type="arabicPeriod"/>
              <a:defRPr/>
            </a:pPr>
            <a:r>
              <a:rPr lang="en-US" altLang="en-US" sz="4000" kern="0" dirty="0">
                <a:effectLst>
                  <a:outerShdw blurRad="38100" dist="38100" dir="2700000" algn="tl">
                    <a:srgbClr val="000000"/>
                  </a:outerShdw>
                </a:effectLst>
                <a:latin typeface="Tahoma"/>
                <a:cs typeface="Arial"/>
              </a:rPr>
              <a:t>Class History</a:t>
            </a:r>
          </a:p>
        </p:txBody>
      </p:sp>
    </p:spTree>
    <p:extLst>
      <p:ext uri="{BB962C8B-B14F-4D97-AF65-F5344CB8AC3E}">
        <p14:creationId xmlns:p14="http://schemas.microsoft.com/office/powerpoint/2010/main" val="399569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131888"/>
            <a:ext cx="9144000" cy="2387600"/>
          </a:xfrm>
        </p:spPr>
        <p:txBody>
          <a:bodyPr>
            <a:normAutofit/>
          </a:bodyPr>
          <a:lstStyle/>
          <a:p>
            <a:r>
              <a:rPr lang="en-US" dirty="0"/>
              <a:t>HQ-800</a:t>
            </a:r>
            <a:br>
              <a:rPr lang="en-US" dirty="0"/>
            </a:br>
            <a:r>
              <a:rPr lang="en-US" sz="3200" dirty="0"/>
              <a:t>&amp;</a:t>
            </a:r>
            <a:br>
              <a:rPr lang="en-US" dirty="0"/>
            </a:br>
            <a:r>
              <a:rPr lang="en-US" dirty="0"/>
              <a:t>Essential On-Line Tools </a:t>
            </a:r>
          </a:p>
        </p:txBody>
      </p:sp>
      <p:sp>
        <p:nvSpPr>
          <p:cNvPr id="3" name="Subtitle 2"/>
          <p:cNvSpPr>
            <a:spLocks noGrp="1"/>
          </p:cNvSpPr>
          <p:nvPr>
            <p:ph type="subTitle" idx="1"/>
          </p:nvPr>
        </p:nvSpPr>
        <p:spPr>
          <a:xfrm>
            <a:off x="1524000" y="3909270"/>
            <a:ext cx="9144000" cy="1610686"/>
          </a:xfrm>
        </p:spPr>
        <p:txBody>
          <a:bodyPr>
            <a:normAutofit fontScale="85000" lnSpcReduction="20000"/>
          </a:bodyPr>
          <a:lstStyle/>
          <a:p>
            <a:r>
              <a:rPr lang="en-US" sz="2800" dirty="0">
                <a:solidFill>
                  <a:schemeClr val="accent2">
                    <a:lumMod val="75000"/>
                  </a:schemeClr>
                </a:solidFill>
              </a:rPr>
              <a:t>A seminar to </a:t>
            </a:r>
            <a:r>
              <a:rPr lang="en-US" sz="2800" b="1" dirty="0">
                <a:solidFill>
                  <a:schemeClr val="accent2">
                    <a:lumMod val="75000"/>
                  </a:schemeClr>
                </a:solidFill>
              </a:rPr>
              <a:t>Identify</a:t>
            </a:r>
            <a:r>
              <a:rPr lang="en-US" sz="2800" dirty="0">
                <a:solidFill>
                  <a:schemeClr val="accent2">
                    <a:lumMod val="75000"/>
                  </a:schemeClr>
                </a:solidFill>
              </a:rPr>
              <a:t> &amp; </a:t>
            </a:r>
            <a:r>
              <a:rPr lang="en-US" sz="2800" b="1" dirty="0">
                <a:solidFill>
                  <a:schemeClr val="accent2">
                    <a:lumMod val="75000"/>
                  </a:schemeClr>
                </a:solidFill>
              </a:rPr>
              <a:t>Demonstrate</a:t>
            </a:r>
            <a:r>
              <a:rPr lang="en-US" sz="2800" dirty="0">
                <a:solidFill>
                  <a:schemeClr val="accent2">
                    <a:lumMod val="75000"/>
                  </a:schemeClr>
                </a:solidFill>
              </a:rPr>
              <a:t> On-Line Tools</a:t>
            </a:r>
          </a:p>
          <a:p>
            <a:endParaRPr lang="en-US" sz="2800" dirty="0">
              <a:solidFill>
                <a:schemeClr val="accent2">
                  <a:lumMod val="75000"/>
                </a:schemeClr>
              </a:solidFill>
            </a:endParaRPr>
          </a:p>
          <a:p>
            <a:r>
              <a:rPr lang="en-US" sz="2800" dirty="0"/>
              <a:t>Joseph (Joe) Gibson</a:t>
            </a:r>
          </a:p>
          <a:p>
            <a:r>
              <a:rPr lang="en-US" sz="2800" dirty="0"/>
              <a:t>November 4, 2022</a:t>
            </a:r>
          </a:p>
        </p:txBody>
      </p:sp>
    </p:spTree>
    <p:extLst>
      <p:ext uri="{BB962C8B-B14F-4D97-AF65-F5344CB8AC3E}">
        <p14:creationId xmlns:p14="http://schemas.microsoft.com/office/powerpoint/2010/main" val="213416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Agenda</a:t>
            </a:r>
          </a:p>
        </p:txBody>
      </p:sp>
      <p:sp>
        <p:nvSpPr>
          <p:cNvPr id="3" name="Content Placeholder 2"/>
          <p:cNvSpPr>
            <a:spLocks noGrp="1"/>
          </p:cNvSpPr>
          <p:nvPr>
            <p:ph idx="1"/>
          </p:nvPr>
        </p:nvSpPr>
        <p:spPr>
          <a:xfrm>
            <a:off x="2324286" y="1172482"/>
            <a:ext cx="8082455" cy="4351338"/>
          </a:xfrm>
        </p:spPr>
        <p:txBody>
          <a:bodyPr>
            <a:normAutofit fontScale="92500" lnSpcReduction="20000"/>
          </a:bodyPr>
          <a:lstStyle/>
          <a:p>
            <a:r>
              <a:rPr lang="en-US" strike="sngStrike" dirty="0"/>
              <a:t>SEO &amp; Other Ed. Dept. Nominations</a:t>
            </a:r>
          </a:p>
          <a:p>
            <a:r>
              <a:rPr lang="en-US" strike="sngStrike" dirty="0"/>
              <a:t>USPS.org “SEO Tools” Page, </a:t>
            </a:r>
          </a:p>
          <a:p>
            <a:r>
              <a:rPr lang="en-US" strike="sngStrike" dirty="0"/>
              <a:t>HQ-800</a:t>
            </a:r>
          </a:p>
          <a:p>
            <a:r>
              <a:rPr lang="en-US" sz="3900" b="1" dirty="0"/>
              <a:t>USPS.org “Ed. Dept. Information Center” </a:t>
            </a:r>
          </a:p>
          <a:p>
            <a:pPr marL="0" indent="0">
              <a:buNone/>
            </a:pPr>
            <a:r>
              <a:rPr lang="en-US" sz="1600" b="1" dirty="0"/>
              <a:t>	https://www.usps.org/index.php/departments/13000/13000-ed-dept-information-center</a:t>
            </a:r>
          </a:p>
          <a:p>
            <a:r>
              <a:rPr lang="en-US" dirty="0"/>
              <a:t>USPS.org/info “Information Center” </a:t>
            </a:r>
          </a:p>
          <a:p>
            <a:r>
              <a:rPr lang="en-US" dirty="0"/>
              <a:t>Education Materials Store </a:t>
            </a:r>
          </a:p>
          <a:p>
            <a:r>
              <a:rPr lang="en-US" dirty="0"/>
              <a:t>Award Submissions </a:t>
            </a:r>
          </a:p>
          <a:p>
            <a:r>
              <a:rPr lang="en-US" dirty="0"/>
              <a:t>USPSd5.org Tools &amp; Web Site Enhancements</a:t>
            </a:r>
          </a:p>
        </p:txBody>
      </p:sp>
      <p:sp>
        <p:nvSpPr>
          <p:cNvPr id="4" name="Footer Placeholder 3">
            <a:extLst>
              <a:ext uri="{FF2B5EF4-FFF2-40B4-BE49-F238E27FC236}">
                <a16:creationId xmlns:a16="http://schemas.microsoft.com/office/drawing/2014/main" id="{6EDFEE09-E0A5-4220-A8CC-F7170FC61CB2}"/>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2742979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Agenda</a:t>
            </a:r>
          </a:p>
        </p:txBody>
      </p:sp>
      <p:sp>
        <p:nvSpPr>
          <p:cNvPr id="3" name="Content Placeholder 2"/>
          <p:cNvSpPr>
            <a:spLocks noGrp="1"/>
          </p:cNvSpPr>
          <p:nvPr>
            <p:ph idx="1"/>
          </p:nvPr>
        </p:nvSpPr>
        <p:spPr>
          <a:xfrm>
            <a:off x="2332451" y="1196975"/>
            <a:ext cx="8082455" cy="4351338"/>
          </a:xfrm>
        </p:spPr>
        <p:txBody>
          <a:bodyPr>
            <a:normAutofit fontScale="92500" lnSpcReduction="10000"/>
          </a:bodyPr>
          <a:lstStyle/>
          <a:p>
            <a:r>
              <a:rPr lang="en-US" strike="sngStrike" dirty="0"/>
              <a:t>SEO &amp; Other Ed. Dept. Nominations</a:t>
            </a:r>
          </a:p>
          <a:p>
            <a:r>
              <a:rPr lang="en-US" strike="sngStrike" dirty="0"/>
              <a:t>USPS.org “SEO Tools” Page, </a:t>
            </a:r>
          </a:p>
          <a:p>
            <a:r>
              <a:rPr lang="en-US" strike="sngStrike" dirty="0"/>
              <a:t>HQ-800</a:t>
            </a:r>
          </a:p>
          <a:p>
            <a:r>
              <a:rPr lang="en-US" strike="sngStrike" dirty="0"/>
              <a:t>USPS.org “Ed. Dept. Information Center” </a:t>
            </a:r>
          </a:p>
          <a:p>
            <a:r>
              <a:rPr lang="en-US" sz="3900" b="1" dirty="0"/>
              <a:t>USPS.org/info “Information Center” </a:t>
            </a:r>
          </a:p>
          <a:p>
            <a:pPr marL="0" indent="0">
              <a:buNone/>
            </a:pPr>
            <a:r>
              <a:rPr lang="en-US" sz="2100" dirty="0"/>
              <a:t>	</a:t>
            </a:r>
            <a:r>
              <a:rPr lang="en-US" sz="2100" dirty="0">
                <a:hlinkClick r:id="rId2"/>
              </a:rPr>
              <a:t>www.usps.org/info</a:t>
            </a:r>
            <a:r>
              <a:rPr lang="en-US" sz="2100" dirty="0"/>
              <a:t> </a:t>
            </a:r>
          </a:p>
          <a:p>
            <a:r>
              <a:rPr lang="en-US" dirty="0"/>
              <a:t>Education Materials Store </a:t>
            </a:r>
          </a:p>
          <a:p>
            <a:r>
              <a:rPr lang="en-US" dirty="0"/>
              <a:t>Award Submissions </a:t>
            </a:r>
          </a:p>
          <a:p>
            <a:r>
              <a:rPr lang="en-US" dirty="0"/>
              <a:t>USPSd5.org Tools &amp; Web Site Enhancements</a:t>
            </a:r>
          </a:p>
        </p:txBody>
      </p:sp>
      <p:sp>
        <p:nvSpPr>
          <p:cNvPr id="4" name="Footer Placeholder 3">
            <a:extLst>
              <a:ext uri="{FF2B5EF4-FFF2-40B4-BE49-F238E27FC236}">
                <a16:creationId xmlns:a16="http://schemas.microsoft.com/office/drawing/2014/main" id="{6096101A-0BE1-4247-8DC1-31A9EAAED401}"/>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2497021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Agenda</a:t>
            </a:r>
          </a:p>
        </p:txBody>
      </p:sp>
      <p:sp>
        <p:nvSpPr>
          <p:cNvPr id="3" name="Content Placeholder 2"/>
          <p:cNvSpPr>
            <a:spLocks noGrp="1"/>
          </p:cNvSpPr>
          <p:nvPr>
            <p:ph idx="1"/>
          </p:nvPr>
        </p:nvSpPr>
        <p:spPr>
          <a:xfrm>
            <a:off x="2324287" y="1123497"/>
            <a:ext cx="8082455" cy="4351338"/>
          </a:xfrm>
        </p:spPr>
        <p:txBody>
          <a:bodyPr>
            <a:normAutofit lnSpcReduction="10000"/>
          </a:bodyPr>
          <a:lstStyle/>
          <a:p>
            <a:r>
              <a:rPr lang="en-US" strike="sngStrike" dirty="0"/>
              <a:t>SEO &amp; Other Ed. Dept. Nominations</a:t>
            </a:r>
          </a:p>
          <a:p>
            <a:r>
              <a:rPr lang="en-US" strike="sngStrike" dirty="0"/>
              <a:t>USPS.org “SEO Tools” Page, </a:t>
            </a:r>
          </a:p>
          <a:p>
            <a:r>
              <a:rPr lang="en-US" strike="sngStrike" dirty="0"/>
              <a:t>HQ-800</a:t>
            </a:r>
          </a:p>
          <a:p>
            <a:r>
              <a:rPr lang="en-US" strike="sngStrike" dirty="0"/>
              <a:t>USPS.org “Ed. Dept. Information Center” </a:t>
            </a:r>
          </a:p>
          <a:p>
            <a:r>
              <a:rPr lang="en-US" strike="sngStrike" dirty="0"/>
              <a:t>USPS.org/info “Information Center” </a:t>
            </a:r>
          </a:p>
          <a:p>
            <a:r>
              <a:rPr lang="en-US" sz="3900" b="1" dirty="0"/>
              <a:t>Education Materials Store</a:t>
            </a:r>
          </a:p>
          <a:p>
            <a:pPr marL="457200" lvl="1" indent="0">
              <a:buNone/>
            </a:pPr>
            <a:r>
              <a:rPr lang="en-US" sz="1500" dirty="0">
                <a:hlinkClick r:id="rId2"/>
              </a:rPr>
              <a:t>https://www.usps.org/x/x.pl/x/x.cgi?eddept/cart/catalog.html</a:t>
            </a:r>
            <a:r>
              <a:rPr lang="en-US" sz="1500" dirty="0"/>
              <a:t> </a:t>
            </a:r>
          </a:p>
          <a:p>
            <a:r>
              <a:rPr lang="en-US" dirty="0"/>
              <a:t>Award Submissions </a:t>
            </a:r>
          </a:p>
          <a:p>
            <a:r>
              <a:rPr lang="en-US" dirty="0"/>
              <a:t>USPSd5.org Tools &amp; Web Site Enhancements</a:t>
            </a:r>
          </a:p>
        </p:txBody>
      </p:sp>
      <p:sp>
        <p:nvSpPr>
          <p:cNvPr id="4" name="Footer Placeholder 3">
            <a:extLst>
              <a:ext uri="{FF2B5EF4-FFF2-40B4-BE49-F238E27FC236}">
                <a16:creationId xmlns:a16="http://schemas.microsoft.com/office/drawing/2014/main" id="{14A2EF40-CD71-4620-B928-FAAE073A344D}"/>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2944171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Agenda</a:t>
            </a:r>
          </a:p>
        </p:txBody>
      </p:sp>
      <p:sp>
        <p:nvSpPr>
          <p:cNvPr id="3" name="Content Placeholder 2"/>
          <p:cNvSpPr>
            <a:spLocks noGrp="1"/>
          </p:cNvSpPr>
          <p:nvPr>
            <p:ph idx="1"/>
          </p:nvPr>
        </p:nvSpPr>
        <p:spPr>
          <a:xfrm>
            <a:off x="3271344" y="1825625"/>
            <a:ext cx="8082455" cy="4351338"/>
          </a:xfrm>
        </p:spPr>
        <p:txBody>
          <a:bodyPr>
            <a:normAutofit/>
          </a:bodyPr>
          <a:lstStyle/>
          <a:p>
            <a:r>
              <a:rPr lang="en-US" dirty="0"/>
              <a:t>SEO &amp; Other Ed. Dept. Nominations</a:t>
            </a:r>
          </a:p>
          <a:p>
            <a:r>
              <a:rPr lang="en-US" dirty="0"/>
              <a:t>USPS.org “SEO Tools” Page, </a:t>
            </a:r>
          </a:p>
          <a:p>
            <a:r>
              <a:rPr lang="en-US" dirty="0"/>
              <a:t>HQ-800</a:t>
            </a:r>
          </a:p>
          <a:p>
            <a:r>
              <a:rPr lang="en-US" dirty="0"/>
              <a:t>USPS.org “Ed. Dept. Information Center” </a:t>
            </a:r>
          </a:p>
          <a:p>
            <a:r>
              <a:rPr lang="en-US" dirty="0"/>
              <a:t>USPS.org/info “Information Center” </a:t>
            </a:r>
          </a:p>
          <a:p>
            <a:r>
              <a:rPr lang="en-US" dirty="0"/>
              <a:t>Education Materials Store </a:t>
            </a:r>
          </a:p>
          <a:p>
            <a:r>
              <a:rPr lang="en-US" dirty="0"/>
              <a:t>Award Submissions </a:t>
            </a:r>
          </a:p>
          <a:p>
            <a:r>
              <a:rPr lang="en-US" dirty="0"/>
              <a:t>USPSd5.org Tools &amp; Web Site Enhancements</a:t>
            </a:r>
          </a:p>
        </p:txBody>
      </p:sp>
      <p:sp>
        <p:nvSpPr>
          <p:cNvPr id="4" name="Footer Placeholder 3">
            <a:extLst>
              <a:ext uri="{FF2B5EF4-FFF2-40B4-BE49-F238E27FC236}">
                <a16:creationId xmlns:a16="http://schemas.microsoft.com/office/drawing/2014/main" id="{98411413-733F-4EB5-8E2C-008F460FD74D}"/>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1050830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Chapman Award Submission </a:t>
            </a:r>
          </a:p>
        </p:txBody>
      </p:sp>
      <p:sp>
        <p:nvSpPr>
          <p:cNvPr id="3" name="Content Placeholder 2"/>
          <p:cNvSpPr>
            <a:spLocks noGrp="1"/>
          </p:cNvSpPr>
          <p:nvPr>
            <p:ph idx="1"/>
          </p:nvPr>
        </p:nvSpPr>
        <p:spPr/>
        <p:txBody>
          <a:bodyPr/>
          <a:lstStyle/>
          <a:p>
            <a:r>
              <a:rPr lang="en-US" dirty="0">
                <a:hlinkClick r:id="rId2"/>
              </a:rPr>
              <a:t>https://www.usps.org/index.php/departments/13000/13000-educational-committees/13290/13290-chapman-award-for-excellence-in-teaching</a:t>
            </a:r>
            <a:r>
              <a:rPr lang="en-US" dirty="0"/>
              <a:t> </a:t>
            </a:r>
          </a:p>
        </p:txBody>
      </p:sp>
      <p:sp>
        <p:nvSpPr>
          <p:cNvPr id="4" name="Footer Placeholder 3">
            <a:extLst>
              <a:ext uri="{FF2B5EF4-FFF2-40B4-BE49-F238E27FC236}">
                <a16:creationId xmlns:a16="http://schemas.microsoft.com/office/drawing/2014/main" id="{8F60A705-68C3-421B-9C1F-E6DAF1F74896}"/>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1587581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Dept. Merit Mark Submittals  </a:t>
            </a:r>
          </a:p>
        </p:txBody>
      </p:sp>
      <p:sp>
        <p:nvSpPr>
          <p:cNvPr id="3" name="Content Placeholder 2"/>
          <p:cNvSpPr>
            <a:spLocks noGrp="1"/>
          </p:cNvSpPr>
          <p:nvPr>
            <p:ph idx="1"/>
          </p:nvPr>
        </p:nvSpPr>
        <p:spPr/>
        <p:txBody>
          <a:bodyPr/>
          <a:lstStyle/>
          <a:p>
            <a:r>
              <a:rPr lang="en-US" dirty="0"/>
              <a:t>Notify Commander or MM Chair of every task a member completed</a:t>
            </a:r>
          </a:p>
          <a:p>
            <a:pPr lvl="1"/>
            <a:r>
              <a:rPr lang="en-US" dirty="0"/>
              <a:t>Classes Taught or Co-taught </a:t>
            </a:r>
          </a:p>
          <a:p>
            <a:pPr lvl="1"/>
            <a:r>
              <a:rPr lang="en-US" dirty="0"/>
              <a:t>Advertisements Created </a:t>
            </a:r>
          </a:p>
          <a:p>
            <a:pPr lvl="1"/>
            <a:r>
              <a:rPr lang="en-US" dirty="0"/>
              <a:t>…</a:t>
            </a:r>
          </a:p>
        </p:txBody>
      </p:sp>
      <p:sp>
        <p:nvSpPr>
          <p:cNvPr id="4" name="Footer Placeholder 3">
            <a:extLst>
              <a:ext uri="{FF2B5EF4-FFF2-40B4-BE49-F238E27FC236}">
                <a16:creationId xmlns:a16="http://schemas.microsoft.com/office/drawing/2014/main" id="{840D328B-A974-4CF2-98F7-FFF0DA48F3CC}"/>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112502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Agenda</a:t>
            </a:r>
          </a:p>
        </p:txBody>
      </p:sp>
      <p:sp>
        <p:nvSpPr>
          <p:cNvPr id="3" name="Content Placeholder 2"/>
          <p:cNvSpPr>
            <a:spLocks noGrp="1"/>
          </p:cNvSpPr>
          <p:nvPr>
            <p:ph idx="1"/>
          </p:nvPr>
        </p:nvSpPr>
        <p:spPr>
          <a:xfrm>
            <a:off x="2365108" y="1188810"/>
            <a:ext cx="8082455" cy="4351338"/>
          </a:xfrm>
        </p:spPr>
        <p:txBody>
          <a:bodyPr>
            <a:normAutofit fontScale="92500" lnSpcReduction="10000"/>
          </a:bodyPr>
          <a:lstStyle/>
          <a:p>
            <a:r>
              <a:rPr lang="en-US" strike="sngStrike" dirty="0"/>
              <a:t>SEO &amp; Other Ed. Dept. Nominations</a:t>
            </a:r>
          </a:p>
          <a:p>
            <a:r>
              <a:rPr lang="en-US" strike="sngStrike" dirty="0"/>
              <a:t>USPS.org “SEO Tools” Page, </a:t>
            </a:r>
          </a:p>
          <a:p>
            <a:r>
              <a:rPr lang="en-US" strike="sngStrike" dirty="0"/>
              <a:t>HQ-800</a:t>
            </a:r>
          </a:p>
          <a:p>
            <a:r>
              <a:rPr lang="en-US" strike="sngStrike" dirty="0"/>
              <a:t>USPS.org “Ed. Dept. Information Center” </a:t>
            </a:r>
          </a:p>
          <a:p>
            <a:r>
              <a:rPr lang="en-US" strike="sngStrike" dirty="0"/>
              <a:t>USPS.org/info “Information Center” </a:t>
            </a:r>
          </a:p>
          <a:p>
            <a:r>
              <a:rPr lang="en-US" strike="sngStrike" dirty="0"/>
              <a:t>Education Materials Store </a:t>
            </a:r>
          </a:p>
          <a:p>
            <a:r>
              <a:rPr lang="en-US" strike="sngStrike" dirty="0"/>
              <a:t>Award Submissions </a:t>
            </a:r>
          </a:p>
          <a:p>
            <a:r>
              <a:rPr lang="en-US" sz="3900" b="1" dirty="0"/>
              <a:t>USPSd5.org Tools &amp; Web Site Enhancements</a:t>
            </a:r>
          </a:p>
        </p:txBody>
      </p:sp>
      <p:sp>
        <p:nvSpPr>
          <p:cNvPr id="4" name="Footer Placeholder 3">
            <a:extLst>
              <a:ext uri="{FF2B5EF4-FFF2-40B4-BE49-F238E27FC236}">
                <a16:creationId xmlns:a16="http://schemas.microsoft.com/office/drawing/2014/main" id="{C31ED34A-367E-4006-A3F1-75232C3922EA}"/>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22616479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USPSd5.org Tools &amp; Web Site Enhancements</a:t>
            </a:r>
          </a:p>
        </p:txBody>
      </p:sp>
      <p:sp>
        <p:nvSpPr>
          <p:cNvPr id="3" name="Content Placeholder 2"/>
          <p:cNvSpPr>
            <a:spLocks noGrp="1"/>
          </p:cNvSpPr>
          <p:nvPr>
            <p:ph idx="1"/>
          </p:nvPr>
        </p:nvSpPr>
        <p:spPr>
          <a:xfrm>
            <a:off x="914400" y="1494064"/>
            <a:ext cx="10363200" cy="4220936"/>
          </a:xfrm>
        </p:spPr>
        <p:txBody>
          <a:bodyPr/>
          <a:lstStyle/>
          <a:p>
            <a:r>
              <a:rPr lang="en-US" dirty="0"/>
              <a:t>D5 Roster - </a:t>
            </a:r>
            <a:r>
              <a:rPr lang="en-US" sz="1800" dirty="0">
                <a:hlinkClick r:id="rId2"/>
              </a:rPr>
              <a:t>http://www.uspsd5.org/d5-members-only/rosters/d5-roster</a:t>
            </a:r>
            <a:r>
              <a:rPr lang="en-US" sz="1800" dirty="0"/>
              <a:t> </a:t>
            </a:r>
            <a:endParaRPr lang="en-US" sz="1100" dirty="0"/>
          </a:p>
          <a:p>
            <a:r>
              <a:rPr lang="en-US" dirty="0"/>
              <a:t>Email Address Generator - </a:t>
            </a:r>
            <a:r>
              <a:rPr lang="en-US" sz="1800" dirty="0">
                <a:hlinkClick r:id="rId3"/>
              </a:rPr>
              <a:t>http://www.uspsd5.org/index.php/d5-members-only/mailing/create-your-squadron-s-email-lists</a:t>
            </a:r>
            <a:r>
              <a:rPr lang="en-US" sz="1800" dirty="0"/>
              <a:t> </a:t>
            </a:r>
          </a:p>
          <a:p>
            <a:r>
              <a:rPr lang="en-US" dirty="0"/>
              <a:t>Awards Database - </a:t>
            </a:r>
            <a:r>
              <a:rPr lang="en-US" sz="1800" dirty="0">
                <a:hlinkClick r:id="rId4"/>
              </a:rPr>
              <a:t>http://www.uspsd5.org/index.php/d5-squadron-data?squad_no=4785</a:t>
            </a:r>
            <a:r>
              <a:rPr lang="en-US" sz="1800" dirty="0"/>
              <a:t> </a:t>
            </a:r>
          </a:p>
        </p:txBody>
      </p:sp>
      <p:sp>
        <p:nvSpPr>
          <p:cNvPr id="4" name="Footer Placeholder 3">
            <a:extLst>
              <a:ext uri="{FF2B5EF4-FFF2-40B4-BE49-F238E27FC236}">
                <a16:creationId xmlns:a16="http://schemas.microsoft.com/office/drawing/2014/main" id="{2E4B08C6-50D8-45A1-8FFD-90F5DB536D1C}"/>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1914429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Summary</a:t>
            </a:r>
          </a:p>
        </p:txBody>
      </p:sp>
      <p:sp>
        <p:nvSpPr>
          <p:cNvPr id="3" name="Content Placeholder 2"/>
          <p:cNvSpPr>
            <a:spLocks noGrp="1"/>
          </p:cNvSpPr>
          <p:nvPr>
            <p:ph idx="1"/>
          </p:nvPr>
        </p:nvSpPr>
        <p:spPr>
          <a:xfrm>
            <a:off x="2275301" y="1115332"/>
            <a:ext cx="8082455" cy="4351338"/>
          </a:xfrm>
        </p:spPr>
        <p:txBody>
          <a:bodyPr>
            <a:normAutofit/>
          </a:bodyPr>
          <a:lstStyle/>
          <a:p>
            <a:r>
              <a:rPr lang="en-US" dirty="0"/>
              <a:t>SEO &amp; Other Ed. Dept. Nominations</a:t>
            </a:r>
          </a:p>
          <a:p>
            <a:r>
              <a:rPr lang="en-US" dirty="0"/>
              <a:t>USPS.org “SEO Tools” Page, </a:t>
            </a:r>
          </a:p>
          <a:p>
            <a:r>
              <a:rPr lang="en-US" dirty="0"/>
              <a:t>HQ-800</a:t>
            </a:r>
          </a:p>
          <a:p>
            <a:r>
              <a:rPr lang="en-US" dirty="0"/>
              <a:t>USPS.org “Ed. Dept. Information Center” </a:t>
            </a:r>
          </a:p>
          <a:p>
            <a:r>
              <a:rPr lang="en-US" dirty="0"/>
              <a:t>USPS.org/info “Information Center” </a:t>
            </a:r>
          </a:p>
          <a:p>
            <a:r>
              <a:rPr lang="en-US" dirty="0"/>
              <a:t>Education Materials Store </a:t>
            </a:r>
          </a:p>
          <a:p>
            <a:r>
              <a:rPr lang="en-US" dirty="0"/>
              <a:t>Award Submissions </a:t>
            </a:r>
          </a:p>
          <a:p>
            <a:r>
              <a:rPr lang="en-US" dirty="0"/>
              <a:t>USPSd5.org Tools &amp; Web Site Enhancements</a:t>
            </a:r>
          </a:p>
        </p:txBody>
      </p:sp>
      <p:sp>
        <p:nvSpPr>
          <p:cNvPr id="4" name="Footer Placeholder 3">
            <a:extLst>
              <a:ext uri="{FF2B5EF4-FFF2-40B4-BE49-F238E27FC236}">
                <a16:creationId xmlns:a16="http://schemas.microsoft.com/office/drawing/2014/main" id="{30EF7550-5402-41E0-85E8-EA07FE242157}"/>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1139850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Questions </a:t>
            </a:r>
          </a:p>
        </p:txBody>
      </p:sp>
      <p:sp>
        <p:nvSpPr>
          <p:cNvPr id="3" name="Subtitle 2"/>
          <p:cNvSpPr>
            <a:spLocks noGrp="1"/>
          </p:cNvSpPr>
          <p:nvPr>
            <p:ph type="subTitle" sz="quarter" idx="1"/>
          </p:nvPr>
        </p:nvSpPr>
        <p:spPr/>
        <p:txBody>
          <a:bodyPr/>
          <a:lstStyle/>
          <a:p>
            <a:endParaRPr lang="en-US"/>
          </a:p>
        </p:txBody>
      </p:sp>
    </p:spTree>
    <p:extLst>
      <p:ext uri="{BB962C8B-B14F-4D97-AF65-F5344CB8AC3E}">
        <p14:creationId xmlns:p14="http://schemas.microsoft.com/office/powerpoint/2010/main" val="338517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730"/>
            <a:ext cx="10515600" cy="1313183"/>
          </a:xfrm>
        </p:spPr>
        <p:txBody>
          <a:bodyPr/>
          <a:lstStyle/>
          <a:p>
            <a:pPr algn="ctr"/>
            <a:r>
              <a:rPr lang="en-US" dirty="0"/>
              <a:t>Agenda</a:t>
            </a:r>
          </a:p>
        </p:txBody>
      </p:sp>
      <p:sp>
        <p:nvSpPr>
          <p:cNvPr id="3" name="Content Placeholder 2"/>
          <p:cNvSpPr>
            <a:spLocks noGrp="1"/>
          </p:cNvSpPr>
          <p:nvPr>
            <p:ph idx="1"/>
          </p:nvPr>
        </p:nvSpPr>
        <p:spPr>
          <a:xfrm>
            <a:off x="1453244" y="1151165"/>
            <a:ext cx="9900556" cy="4269922"/>
          </a:xfrm>
        </p:spPr>
        <p:txBody>
          <a:bodyPr>
            <a:normAutofit/>
          </a:bodyPr>
          <a:lstStyle/>
          <a:p>
            <a:r>
              <a:rPr lang="en-US" dirty="0"/>
              <a:t>SEO &amp; Other Ed. Dept. Nominations - </a:t>
            </a:r>
            <a:r>
              <a:rPr lang="en-US" sz="2600" dirty="0">
                <a:solidFill>
                  <a:schemeClr val="accent1">
                    <a:lumMod val="75000"/>
                  </a:schemeClr>
                </a:solidFill>
              </a:rPr>
              <a:t>OD-2, ED-1</a:t>
            </a:r>
            <a:endParaRPr lang="en-US" dirty="0">
              <a:solidFill>
                <a:schemeClr val="accent1">
                  <a:lumMod val="75000"/>
                </a:schemeClr>
              </a:solidFill>
            </a:endParaRPr>
          </a:p>
          <a:p>
            <a:r>
              <a:rPr lang="en-US" dirty="0"/>
              <a:t>USPS.org “SEO Tools” Page – </a:t>
            </a:r>
          </a:p>
          <a:p>
            <a:r>
              <a:rPr lang="en-US" dirty="0"/>
              <a:t>HQ-800 - </a:t>
            </a:r>
            <a:r>
              <a:rPr lang="en-US" sz="2600" dirty="0">
                <a:solidFill>
                  <a:schemeClr val="accent1">
                    <a:lumMod val="75000"/>
                  </a:schemeClr>
                </a:solidFill>
              </a:rPr>
              <a:t>Practice using the “None-such (5999)” Squadron</a:t>
            </a:r>
            <a:endParaRPr lang="en-US" dirty="0">
              <a:solidFill>
                <a:schemeClr val="accent1">
                  <a:lumMod val="75000"/>
                </a:schemeClr>
              </a:solidFill>
            </a:endParaRPr>
          </a:p>
          <a:p>
            <a:r>
              <a:rPr lang="en-US" dirty="0"/>
              <a:t>USPS.org “Ed. Dept. Information Center” </a:t>
            </a:r>
          </a:p>
          <a:p>
            <a:r>
              <a:rPr lang="en-US" dirty="0"/>
              <a:t>USPS.org/info “Information Center” </a:t>
            </a:r>
          </a:p>
          <a:p>
            <a:r>
              <a:rPr lang="en-US" dirty="0"/>
              <a:t>Education Materials Store </a:t>
            </a:r>
          </a:p>
          <a:p>
            <a:r>
              <a:rPr lang="en-US" dirty="0"/>
              <a:t>Award Submissions </a:t>
            </a:r>
          </a:p>
          <a:p>
            <a:r>
              <a:rPr lang="en-US" dirty="0"/>
              <a:t>USPSd5.org Tools &amp; Web Site Enhancements</a:t>
            </a:r>
          </a:p>
        </p:txBody>
      </p:sp>
      <p:sp>
        <p:nvSpPr>
          <p:cNvPr id="4" name="Footer Placeholder 3">
            <a:extLst>
              <a:ext uri="{FF2B5EF4-FFF2-40B4-BE49-F238E27FC236}">
                <a16:creationId xmlns:a16="http://schemas.microsoft.com/office/drawing/2014/main" id="{937DAEDA-851C-446A-9134-27D1ABDB143A}"/>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5900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131888"/>
            <a:ext cx="9144000" cy="2387600"/>
          </a:xfrm>
        </p:spPr>
        <p:txBody>
          <a:bodyPr/>
          <a:lstStyle/>
          <a:p>
            <a:r>
              <a:rPr lang="en-US" sz="3200" dirty="0"/>
              <a:t>This has been a seminar on</a:t>
            </a:r>
            <a:br>
              <a:rPr lang="en-US" dirty="0"/>
            </a:br>
            <a:r>
              <a:rPr lang="en-US" dirty="0"/>
              <a:t> </a:t>
            </a:r>
            <a:br>
              <a:rPr lang="en-US" dirty="0"/>
            </a:br>
            <a:r>
              <a:rPr lang="en-US" sz="6000" dirty="0"/>
              <a:t>SEO’s Essential Tools </a:t>
            </a:r>
          </a:p>
        </p:txBody>
      </p:sp>
      <p:sp>
        <p:nvSpPr>
          <p:cNvPr id="3" name="Subtitle 2"/>
          <p:cNvSpPr>
            <a:spLocks noGrp="1"/>
          </p:cNvSpPr>
          <p:nvPr>
            <p:ph type="subTitle" idx="1"/>
          </p:nvPr>
        </p:nvSpPr>
        <p:spPr/>
        <p:txBody>
          <a:bodyPr>
            <a:normAutofit/>
          </a:bodyPr>
          <a:lstStyle/>
          <a:p>
            <a:endParaRPr lang="en-US" sz="2800" dirty="0"/>
          </a:p>
          <a:p>
            <a:r>
              <a:rPr lang="en-US" sz="2800" dirty="0">
                <a:solidFill>
                  <a:schemeClr val="accent2">
                    <a:lumMod val="75000"/>
                  </a:schemeClr>
                </a:solidFill>
              </a:rPr>
              <a:t>A seminar to </a:t>
            </a:r>
            <a:r>
              <a:rPr lang="en-US" sz="2800" b="1" dirty="0">
                <a:solidFill>
                  <a:schemeClr val="accent2">
                    <a:lumMod val="75000"/>
                  </a:schemeClr>
                </a:solidFill>
              </a:rPr>
              <a:t>Identify</a:t>
            </a:r>
            <a:r>
              <a:rPr lang="en-US" sz="2800" dirty="0">
                <a:solidFill>
                  <a:schemeClr val="accent2">
                    <a:lumMod val="75000"/>
                  </a:schemeClr>
                </a:solidFill>
              </a:rPr>
              <a:t> &amp; </a:t>
            </a:r>
            <a:r>
              <a:rPr lang="en-US" sz="2800" b="1" dirty="0">
                <a:solidFill>
                  <a:schemeClr val="accent2">
                    <a:lumMod val="75000"/>
                  </a:schemeClr>
                </a:solidFill>
              </a:rPr>
              <a:t>Demonstrate</a:t>
            </a:r>
            <a:r>
              <a:rPr lang="en-US" sz="2800" dirty="0">
                <a:solidFill>
                  <a:schemeClr val="accent2">
                    <a:lumMod val="75000"/>
                  </a:schemeClr>
                </a:solidFill>
              </a:rPr>
              <a:t> On-Line Tools</a:t>
            </a:r>
          </a:p>
        </p:txBody>
      </p:sp>
    </p:spTree>
    <p:extLst>
      <p:ext uri="{BB962C8B-B14F-4D97-AF65-F5344CB8AC3E}">
        <p14:creationId xmlns:p14="http://schemas.microsoft.com/office/powerpoint/2010/main" val="1895634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C55E6-0759-4CB6-B521-4F6013EC0F37}"/>
              </a:ext>
            </a:extLst>
          </p:cNvPr>
          <p:cNvSpPr>
            <a:spLocks noGrp="1"/>
          </p:cNvSpPr>
          <p:nvPr>
            <p:ph type="ctrTitle" sz="quarter"/>
          </p:nvPr>
        </p:nvSpPr>
        <p:spPr/>
        <p:txBody>
          <a:bodyPr/>
          <a:lstStyle/>
          <a:p>
            <a:endParaRPr lang="en-US" dirty="0"/>
          </a:p>
        </p:txBody>
      </p:sp>
      <p:sp>
        <p:nvSpPr>
          <p:cNvPr id="3" name="Subtitle 2">
            <a:extLst>
              <a:ext uri="{FF2B5EF4-FFF2-40B4-BE49-F238E27FC236}">
                <a16:creationId xmlns:a16="http://schemas.microsoft.com/office/drawing/2014/main" id="{2A041F08-CBAC-4B28-9EF5-52DC05A5FF4E}"/>
              </a:ext>
            </a:extLst>
          </p:cNvPr>
          <p:cNvSpPr>
            <a:spLocks noGrp="1"/>
          </p:cNvSpPr>
          <p:nvPr>
            <p:ph type="subTitle" sz="quarter" idx="1"/>
          </p:nvPr>
        </p:nvSpPr>
        <p:spPr/>
        <p:txBody>
          <a:bodyPr/>
          <a:lstStyle/>
          <a:p>
            <a:endParaRPr lang="en-US"/>
          </a:p>
        </p:txBody>
      </p:sp>
      <p:pic>
        <p:nvPicPr>
          <p:cNvPr id="5" name="Picture 4">
            <a:extLst>
              <a:ext uri="{FF2B5EF4-FFF2-40B4-BE49-F238E27FC236}">
                <a16:creationId xmlns:a16="http://schemas.microsoft.com/office/drawing/2014/main" id="{68B05C90-CEB5-49E1-918A-33C3C73711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2197" y="763655"/>
            <a:ext cx="6218702" cy="4915691"/>
          </a:xfrm>
          <a:prstGeom prst="rect">
            <a:avLst/>
          </a:prstGeom>
        </p:spPr>
      </p:pic>
    </p:spTree>
    <p:extLst>
      <p:ext uri="{BB962C8B-B14F-4D97-AF65-F5344CB8AC3E}">
        <p14:creationId xmlns:p14="http://schemas.microsoft.com/office/powerpoint/2010/main" val="321356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Seminar Goals 	</a:t>
            </a:r>
          </a:p>
        </p:txBody>
      </p:sp>
      <p:sp>
        <p:nvSpPr>
          <p:cNvPr id="3" name="Content Placeholder 2"/>
          <p:cNvSpPr>
            <a:spLocks noGrp="1"/>
          </p:cNvSpPr>
          <p:nvPr>
            <p:ph idx="1"/>
          </p:nvPr>
        </p:nvSpPr>
        <p:spPr>
          <a:xfrm>
            <a:off x="2774730" y="1485900"/>
            <a:ext cx="7480739" cy="4691063"/>
          </a:xfrm>
        </p:spPr>
        <p:txBody>
          <a:bodyPr/>
          <a:lstStyle/>
          <a:p>
            <a:r>
              <a:rPr lang="en-US" dirty="0"/>
              <a:t>Enhance communication’s  </a:t>
            </a:r>
          </a:p>
          <a:p>
            <a:endParaRPr lang="en-US" dirty="0"/>
          </a:p>
          <a:p>
            <a:r>
              <a:rPr lang="en-US" dirty="0"/>
              <a:t>Identify and show On Line tools</a:t>
            </a:r>
          </a:p>
          <a:p>
            <a:endParaRPr lang="en-US" dirty="0"/>
          </a:p>
          <a:p>
            <a:r>
              <a:rPr lang="en-US" dirty="0"/>
              <a:t>Demonstrate - where needed </a:t>
            </a:r>
          </a:p>
          <a:p>
            <a:endParaRPr lang="en-US" dirty="0"/>
          </a:p>
          <a:p>
            <a:pPr marL="0" indent="0">
              <a:buNone/>
            </a:pPr>
            <a:r>
              <a:rPr lang="en-US" dirty="0"/>
              <a:t> </a:t>
            </a:r>
          </a:p>
        </p:txBody>
      </p:sp>
      <p:sp>
        <p:nvSpPr>
          <p:cNvPr id="4" name="Footer Placeholder 3">
            <a:extLst>
              <a:ext uri="{FF2B5EF4-FFF2-40B4-BE49-F238E27FC236}">
                <a16:creationId xmlns:a16="http://schemas.microsoft.com/office/drawing/2014/main" id="{5E00DB3E-651B-4AEA-8947-DDC927C21B65}"/>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3035849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9390"/>
            <a:ext cx="10363200" cy="686024"/>
          </a:xfrm>
        </p:spPr>
        <p:txBody>
          <a:bodyPr>
            <a:normAutofit fontScale="90000"/>
          </a:bodyPr>
          <a:lstStyle/>
          <a:p>
            <a:pPr algn="ctr"/>
            <a:r>
              <a:rPr lang="en-US" dirty="0"/>
              <a:t>SEO &amp; Other Ed. Dept. Nominations</a:t>
            </a:r>
          </a:p>
        </p:txBody>
      </p:sp>
      <p:sp>
        <p:nvSpPr>
          <p:cNvPr id="3" name="Content Placeholder 2"/>
          <p:cNvSpPr>
            <a:spLocks noGrp="1"/>
          </p:cNvSpPr>
          <p:nvPr>
            <p:ph idx="1"/>
          </p:nvPr>
        </p:nvSpPr>
        <p:spPr>
          <a:xfrm>
            <a:off x="800100" y="1017590"/>
            <a:ext cx="10363200" cy="4358454"/>
          </a:xfrm>
        </p:spPr>
        <p:txBody>
          <a:bodyPr/>
          <a:lstStyle/>
          <a:p>
            <a:r>
              <a:rPr lang="en-US" sz="2800" dirty="0"/>
              <a:t>Nomination Committee (or </a:t>
            </a:r>
            <a:r>
              <a:rPr lang="en-US" sz="2800" dirty="0" err="1"/>
              <a:t>Sqd</a:t>
            </a:r>
            <a:r>
              <a:rPr lang="en-US" sz="2800" dirty="0"/>
              <a:t>. Officer) initiates </a:t>
            </a:r>
            <a:r>
              <a:rPr lang="en-US" dirty="0"/>
              <a:t>OD-2</a:t>
            </a:r>
            <a:r>
              <a:rPr lang="en-US" sz="2800" dirty="0"/>
              <a:t> </a:t>
            </a:r>
          </a:p>
          <a:p>
            <a:pPr lvl="1"/>
            <a:r>
              <a:rPr lang="en-US" sz="2400" dirty="0"/>
              <a:t>Notifies USPS of ongoing changes or next year’s officers and the change date</a:t>
            </a:r>
          </a:p>
          <a:p>
            <a:r>
              <a:rPr lang="en-US" sz="2800" dirty="0"/>
              <a:t>New SEO may then </a:t>
            </a:r>
          </a:p>
          <a:p>
            <a:pPr lvl="1"/>
            <a:r>
              <a:rPr lang="en-US" sz="2400" dirty="0"/>
              <a:t>Utilize ED-1 to appoint Local-board chairs </a:t>
            </a:r>
          </a:p>
          <a:p>
            <a:r>
              <a:rPr lang="en-US" sz="2800" dirty="0"/>
              <a:t>SEO, ASEO and Local-board chars may utilize HQ-800</a:t>
            </a:r>
          </a:p>
          <a:p>
            <a:pPr lvl="1"/>
            <a:endParaRPr lang="en-US" sz="2400" dirty="0"/>
          </a:p>
          <a:p>
            <a:pPr marL="457200" lvl="1" indent="0">
              <a:buNone/>
            </a:pPr>
            <a:endParaRPr lang="en-US" sz="2400" dirty="0"/>
          </a:p>
        </p:txBody>
      </p:sp>
      <p:sp>
        <p:nvSpPr>
          <p:cNvPr id="4" name="Footer Placeholder 3">
            <a:extLst>
              <a:ext uri="{FF2B5EF4-FFF2-40B4-BE49-F238E27FC236}">
                <a16:creationId xmlns:a16="http://schemas.microsoft.com/office/drawing/2014/main" id="{F5D94982-21D3-4630-A4D3-1FDF40EF5DEB}"/>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18192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604381"/>
          </a:xfrm>
        </p:spPr>
        <p:txBody>
          <a:bodyPr>
            <a:normAutofit fontScale="90000"/>
          </a:bodyPr>
          <a:lstStyle/>
          <a:p>
            <a:pPr algn="ctr"/>
            <a:r>
              <a:rPr lang="en-US" dirty="0"/>
              <a:t>ED-1 w/ SEO Login</a:t>
            </a:r>
          </a:p>
        </p:txBody>
      </p:sp>
      <p:pic>
        <p:nvPicPr>
          <p:cNvPr id="4" name="Content Placeholder 3"/>
          <p:cNvPicPr>
            <a:picLocks noGrp="1" noChangeAspect="1"/>
          </p:cNvPicPr>
          <p:nvPr>
            <p:ph idx="1"/>
          </p:nvPr>
        </p:nvPicPr>
        <p:blipFill>
          <a:blip r:embed="rId2"/>
          <a:stretch>
            <a:fillRect/>
          </a:stretch>
        </p:blipFill>
        <p:spPr>
          <a:xfrm>
            <a:off x="2120611" y="693504"/>
            <a:ext cx="7783378" cy="5279481"/>
          </a:xfrm>
          <a:prstGeom prst="rect">
            <a:avLst/>
          </a:prstGeom>
        </p:spPr>
      </p:pic>
      <p:sp>
        <p:nvSpPr>
          <p:cNvPr id="3" name="Footer Placeholder 2">
            <a:extLst>
              <a:ext uri="{FF2B5EF4-FFF2-40B4-BE49-F238E27FC236}">
                <a16:creationId xmlns:a16="http://schemas.microsoft.com/office/drawing/2014/main" id="{3D6F3D24-E9E5-417B-A8B4-3FE9AC160B0A}"/>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448385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94737-AE26-4B73-A846-CD1C2E6E3EE0}"/>
              </a:ext>
            </a:extLst>
          </p:cNvPr>
          <p:cNvSpPr>
            <a:spLocks noGrp="1"/>
          </p:cNvSpPr>
          <p:nvPr>
            <p:ph type="title"/>
          </p:nvPr>
        </p:nvSpPr>
        <p:spPr/>
        <p:txBody>
          <a:bodyPr/>
          <a:lstStyle/>
          <a:p>
            <a:pPr algn="ctr"/>
            <a:r>
              <a:rPr lang="en-US" dirty="0"/>
              <a:t>SEO Tools Page </a:t>
            </a:r>
          </a:p>
        </p:txBody>
      </p:sp>
      <p:sp>
        <p:nvSpPr>
          <p:cNvPr id="3" name="Content Placeholder 2">
            <a:extLst>
              <a:ext uri="{FF2B5EF4-FFF2-40B4-BE49-F238E27FC236}">
                <a16:creationId xmlns:a16="http://schemas.microsoft.com/office/drawing/2014/main" id="{C4155EE6-ACD6-4A05-9DD5-05294A154AF1}"/>
              </a:ext>
            </a:extLst>
          </p:cNvPr>
          <p:cNvSpPr>
            <a:spLocks noGrp="1"/>
          </p:cNvSpPr>
          <p:nvPr>
            <p:ph idx="1"/>
          </p:nvPr>
        </p:nvSpPr>
        <p:spPr/>
        <p:txBody>
          <a:bodyPr/>
          <a:lstStyle/>
          <a:p>
            <a:r>
              <a:rPr lang="en-US" dirty="0">
                <a:hlinkClick r:id="rId2"/>
              </a:rPr>
              <a:t>https://usps.org/departments/13000/13000-seo-deo-tools/13000-seo-tools</a:t>
            </a:r>
            <a:r>
              <a:rPr lang="en-US" dirty="0"/>
              <a:t>  </a:t>
            </a:r>
          </a:p>
          <a:p>
            <a:pPr lvl="1"/>
            <a:endParaRPr lang="en-US" dirty="0"/>
          </a:p>
          <a:p>
            <a:pPr lvl="1"/>
            <a:r>
              <a:rPr lang="en-US" dirty="0"/>
              <a:t>SEO’s Administrative Tasks </a:t>
            </a:r>
          </a:p>
          <a:p>
            <a:pPr lvl="1"/>
            <a:endParaRPr lang="en-US" dirty="0"/>
          </a:p>
          <a:p>
            <a:pPr lvl="1"/>
            <a:r>
              <a:rPr lang="en-US" dirty="0"/>
              <a:t>USPS University Data </a:t>
            </a:r>
          </a:p>
          <a:p>
            <a:pPr lvl="1"/>
            <a:endParaRPr lang="en-US" dirty="0"/>
          </a:p>
          <a:p>
            <a:pPr lvl="1"/>
            <a:r>
              <a:rPr lang="en-US" dirty="0"/>
              <a:t>Tips on running a class or seminar</a:t>
            </a:r>
          </a:p>
          <a:p>
            <a:pPr lvl="1"/>
            <a:endParaRPr lang="en-US" dirty="0"/>
          </a:p>
          <a:p>
            <a:pPr lvl="1"/>
            <a:r>
              <a:rPr lang="en-US" dirty="0"/>
              <a:t>SEO Kit – links to many Ed. Dept. WEB Pages</a:t>
            </a:r>
          </a:p>
          <a:p>
            <a:pPr marL="457200" lvl="1" indent="0">
              <a:buNone/>
            </a:pPr>
            <a:endParaRPr lang="en-US" dirty="0"/>
          </a:p>
          <a:p>
            <a:endParaRPr lang="en-US" dirty="0"/>
          </a:p>
        </p:txBody>
      </p:sp>
      <p:sp>
        <p:nvSpPr>
          <p:cNvPr id="4" name="Footer Placeholder 3">
            <a:extLst>
              <a:ext uri="{FF2B5EF4-FFF2-40B4-BE49-F238E27FC236}">
                <a16:creationId xmlns:a16="http://schemas.microsoft.com/office/drawing/2014/main" id="{10EA1570-91F5-402B-8B8F-230900E3B25E}"/>
              </a:ext>
            </a:extLst>
          </p:cNvPr>
          <p:cNvSpPr>
            <a:spLocks noGrp="1"/>
          </p:cNvSpPr>
          <p:nvPr>
            <p:ph type="ftr" sz="quarter" idx="11"/>
          </p:nvPr>
        </p:nvSpPr>
        <p:spPr/>
        <p:txBody>
          <a:bodyPr/>
          <a:lstStyle/>
          <a:p>
            <a:r>
              <a:rPr lang="en-US"/>
              <a:t>Joe Gibson - November 4, 2022</a:t>
            </a:r>
          </a:p>
        </p:txBody>
      </p:sp>
    </p:spTree>
    <p:extLst>
      <p:ext uri="{BB962C8B-B14F-4D97-AF65-F5344CB8AC3E}">
        <p14:creationId xmlns:p14="http://schemas.microsoft.com/office/powerpoint/2010/main" val="328138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942296"/>
            <a:ext cx="10515600" cy="1599070"/>
          </a:xfrm>
        </p:spPr>
        <p:txBody>
          <a:bodyPr>
            <a:normAutofit/>
          </a:bodyPr>
          <a:lstStyle/>
          <a:p>
            <a:pPr algn="ctr"/>
            <a:r>
              <a:rPr lang="en-US" sz="8800" b="1" dirty="0">
                <a:solidFill>
                  <a:schemeClr val="accent2">
                    <a:lumMod val="75000"/>
                  </a:schemeClr>
                </a:solidFill>
              </a:rPr>
              <a:t>HQ-800</a:t>
            </a:r>
          </a:p>
        </p:txBody>
      </p:sp>
      <p:sp>
        <p:nvSpPr>
          <p:cNvPr id="3" name="Text Placeholder 2"/>
          <p:cNvSpPr>
            <a:spLocks noGrp="1"/>
          </p:cNvSpPr>
          <p:nvPr>
            <p:ph type="body" idx="1"/>
          </p:nvPr>
        </p:nvSpPr>
        <p:spPr>
          <a:xfrm>
            <a:off x="913493" y="2692951"/>
            <a:ext cx="10515600" cy="2441477"/>
          </a:xfrm>
        </p:spPr>
        <p:txBody>
          <a:bodyPr>
            <a:normAutofit fontScale="92500" lnSpcReduction="10000"/>
          </a:bodyPr>
          <a:lstStyle/>
          <a:p>
            <a:pPr algn="ctr"/>
            <a:endParaRPr lang="en-US" dirty="0">
              <a:solidFill>
                <a:srgbClr val="FF0000"/>
              </a:solidFill>
            </a:endParaRPr>
          </a:p>
          <a:p>
            <a:pPr algn="ctr"/>
            <a:r>
              <a:rPr lang="en-US" dirty="0">
                <a:solidFill>
                  <a:srgbClr val="FF0000"/>
                </a:solidFill>
              </a:rPr>
              <a:t>A </a:t>
            </a:r>
            <a:r>
              <a:rPr lang="en-US" b="1" dirty="0">
                <a:solidFill>
                  <a:srgbClr val="FF0000"/>
                </a:solidFill>
              </a:rPr>
              <a:t>System</a:t>
            </a:r>
            <a:r>
              <a:rPr lang="en-US" dirty="0">
                <a:solidFill>
                  <a:srgbClr val="FF0000"/>
                </a:solidFill>
              </a:rPr>
              <a:t> to develop and advertise an organization’s Schedule of Classes</a:t>
            </a:r>
          </a:p>
          <a:p>
            <a:pPr algn="ctr"/>
            <a:endParaRPr lang="en-US" dirty="0">
              <a:solidFill>
                <a:srgbClr val="FF0000"/>
              </a:solidFill>
            </a:endParaRPr>
          </a:p>
          <a:p>
            <a:pPr algn="ctr"/>
            <a:r>
              <a:rPr lang="en-US" dirty="0">
                <a:solidFill>
                  <a:srgbClr val="FF0000"/>
                </a:solidFill>
              </a:rPr>
              <a:t>A </a:t>
            </a:r>
            <a:r>
              <a:rPr lang="en-US" b="1" dirty="0">
                <a:solidFill>
                  <a:srgbClr val="FF0000"/>
                </a:solidFill>
              </a:rPr>
              <a:t>Database</a:t>
            </a:r>
            <a:r>
              <a:rPr lang="en-US" dirty="0">
                <a:solidFill>
                  <a:srgbClr val="FF0000"/>
                </a:solidFill>
              </a:rPr>
              <a:t> of Available Classes, </a:t>
            </a:r>
            <a:r>
              <a:rPr lang="en-US" i="1" dirty="0">
                <a:solidFill>
                  <a:srgbClr val="FF0000"/>
                </a:solidFill>
              </a:rPr>
              <a:t>Classes Completed</a:t>
            </a:r>
            <a:r>
              <a:rPr lang="en-US" dirty="0">
                <a:solidFill>
                  <a:srgbClr val="FF0000"/>
                </a:solidFill>
              </a:rPr>
              <a:t> and </a:t>
            </a:r>
            <a:r>
              <a:rPr lang="en-US" i="1" dirty="0">
                <a:solidFill>
                  <a:srgbClr val="FF0000"/>
                </a:solidFill>
              </a:rPr>
              <a:t>Students Attending </a:t>
            </a:r>
          </a:p>
          <a:p>
            <a:pPr algn="ctr"/>
            <a:endParaRPr lang="en-US" i="1" dirty="0">
              <a:solidFill>
                <a:srgbClr val="FF0000"/>
              </a:solidFill>
            </a:endParaRPr>
          </a:p>
          <a:p>
            <a:pPr algn="ctr"/>
            <a:r>
              <a:rPr lang="en-US" i="1" dirty="0">
                <a:solidFill>
                  <a:srgbClr val="FF0000"/>
                </a:solidFill>
                <a:hlinkClick r:id="rId3"/>
              </a:rPr>
              <a:t>https://www.usps.org/cgi-bin-nat/eddept/pages.cgi?tools/SEO/index:Y:ltemplate</a:t>
            </a:r>
            <a:r>
              <a:rPr lang="en-US" i="1" dirty="0">
                <a:solidFill>
                  <a:srgbClr val="FF0000"/>
                </a:solidFill>
              </a:rPr>
              <a:t> </a:t>
            </a:r>
          </a:p>
        </p:txBody>
      </p:sp>
      <p:sp>
        <p:nvSpPr>
          <p:cNvPr id="4" name="Footer Placeholder 3">
            <a:extLst>
              <a:ext uri="{FF2B5EF4-FFF2-40B4-BE49-F238E27FC236}">
                <a16:creationId xmlns:a16="http://schemas.microsoft.com/office/drawing/2014/main" id="{28ACDDDB-FE68-48C6-872E-DA09A3724773}"/>
              </a:ext>
            </a:extLst>
          </p:cNvPr>
          <p:cNvSpPr>
            <a:spLocks noGrp="1"/>
          </p:cNvSpPr>
          <p:nvPr>
            <p:ph type="ftr" sz="quarter" idx="11"/>
          </p:nvPr>
        </p:nvSpPr>
        <p:spPr>
          <a:xfrm>
            <a:off x="7494864" y="6492875"/>
            <a:ext cx="4114800" cy="365125"/>
          </a:xfrm>
        </p:spPr>
        <p:txBody>
          <a:bodyPr/>
          <a:lstStyle/>
          <a:p>
            <a:r>
              <a:rPr lang="en-US" dirty="0"/>
              <a:t>Joe Gibson - November 4, 2022</a:t>
            </a:r>
          </a:p>
        </p:txBody>
      </p:sp>
    </p:spTree>
    <p:extLst>
      <p:ext uri="{BB962C8B-B14F-4D97-AF65-F5344CB8AC3E}">
        <p14:creationId xmlns:p14="http://schemas.microsoft.com/office/powerpoint/2010/main" val="189570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188733"/>
            <a:ext cx="12192000" cy="1199725"/>
          </a:xfrm>
        </p:spPr>
        <p:txBody>
          <a:bodyPr rtlCol="0">
            <a:normAutofit/>
          </a:bodyPr>
          <a:lstStyle/>
          <a:p>
            <a:pPr>
              <a:defRPr/>
            </a:pPr>
            <a:r>
              <a:rPr lang="en-US" dirty="0">
                <a:solidFill>
                  <a:srgbClr val="FF0000"/>
                </a:solidFill>
              </a:rPr>
              <a:t>HQ-800 - A Tool for Ed. Dept. Officers</a:t>
            </a:r>
          </a:p>
        </p:txBody>
      </p:sp>
      <p:sp>
        <p:nvSpPr>
          <p:cNvPr id="4" name="Rectangle 3"/>
          <p:cNvSpPr/>
          <p:nvPr/>
        </p:nvSpPr>
        <p:spPr>
          <a:xfrm>
            <a:off x="2146300" y="1289050"/>
            <a:ext cx="8534400" cy="954088"/>
          </a:xfrm>
          <a:prstGeom prst="rect">
            <a:avLst/>
          </a:prstGeom>
        </p:spPr>
        <p:txBody>
          <a:bodyPr>
            <a:spAutoFit/>
          </a:bodyPr>
          <a:lstStyle/>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a:p>
            <a:pPr marL="342900" indent="-342900">
              <a:lnSpc>
                <a:spcPct val="90000"/>
              </a:lnSpc>
              <a:spcBef>
                <a:spcPct val="20000"/>
              </a:spcBef>
              <a:buClr>
                <a:srgbClr val="FF0000"/>
              </a:buClr>
              <a:buSzPct val="120000"/>
              <a:buFontTx/>
              <a:buChar char="•"/>
              <a:defRPr/>
            </a:pPr>
            <a:endParaRPr lang="en-US" altLang="en-US" sz="2800" kern="0" dirty="0">
              <a:solidFill>
                <a:srgbClr val="FFFFFF"/>
              </a:solidFill>
              <a:effectLst>
                <a:outerShdw blurRad="38100" dist="38100" dir="2700000" algn="tl">
                  <a:srgbClr val="000000"/>
                </a:outerShdw>
              </a:effectLst>
              <a:latin typeface="Tahoma"/>
              <a:cs typeface="Arial"/>
            </a:endParaRPr>
          </a:p>
        </p:txBody>
      </p:sp>
      <p:sp>
        <p:nvSpPr>
          <p:cNvPr id="6" name="Rectangle 5"/>
          <p:cNvSpPr/>
          <p:nvPr/>
        </p:nvSpPr>
        <p:spPr>
          <a:xfrm>
            <a:off x="3810001" y="1066801"/>
            <a:ext cx="5738813" cy="862013"/>
          </a:xfrm>
          <a:prstGeom prst="rect">
            <a:avLst/>
          </a:prstGeom>
        </p:spPr>
        <p:txBody>
          <a:bodyPr>
            <a:spAutoFit/>
          </a:bodyPr>
          <a:lstStyle/>
          <a:p>
            <a:pPr>
              <a:defRPr/>
            </a:pPr>
            <a:r>
              <a:rPr lang="en-US" altLang="en-US" sz="2400" i="1" kern="0" dirty="0">
                <a:solidFill>
                  <a:schemeClr val="bg1"/>
                </a:solidFill>
                <a:latin typeface="Tahoma" pitchFamily="34" charset="0"/>
                <a:cs typeface="Arial" charset="0"/>
              </a:rPr>
              <a:t>A Set of Administration aids </a:t>
            </a:r>
            <a:r>
              <a:rPr lang="en-US" altLang="en-US" sz="2400" i="1" kern="0" dirty="0">
                <a:solidFill>
                  <a:srgbClr val="FFFFFF"/>
                </a:solidFill>
                <a:latin typeface="Tahoma" pitchFamily="34" charset="0"/>
                <a:cs typeface="Arial" charset="0"/>
              </a:rPr>
              <a:t>to</a:t>
            </a:r>
            <a:r>
              <a:rPr lang="en-US" altLang="en-US" sz="3200" i="1" kern="0" dirty="0">
                <a:solidFill>
                  <a:srgbClr val="FFFFFF"/>
                </a:solidFill>
                <a:latin typeface="Tahoma" pitchFamily="34" charset="0"/>
                <a:cs typeface="Arial" charset="0"/>
              </a:rPr>
              <a:t>:</a:t>
            </a:r>
            <a:br>
              <a:rPr lang="en-US" altLang="en-US" sz="3200" i="1" kern="0" dirty="0">
                <a:solidFill>
                  <a:srgbClr val="FFFFFF"/>
                </a:solidFill>
                <a:latin typeface="Tahoma" pitchFamily="34" charset="0"/>
                <a:cs typeface="Arial" charset="0"/>
              </a:rPr>
            </a:br>
            <a:endParaRPr lang="en-US" kern="0" dirty="0">
              <a:solidFill>
                <a:sysClr val="windowText" lastClr="000000"/>
              </a:solidFill>
            </a:endParaRPr>
          </a:p>
        </p:txBody>
      </p:sp>
      <p:sp>
        <p:nvSpPr>
          <p:cNvPr id="7" name="Rectangle 6"/>
          <p:cNvSpPr/>
          <p:nvPr/>
        </p:nvSpPr>
        <p:spPr>
          <a:xfrm>
            <a:off x="2333487" y="1671579"/>
            <a:ext cx="7076109" cy="3797963"/>
          </a:xfrm>
          <a:prstGeom prst="rect">
            <a:avLst/>
          </a:prstGeom>
        </p:spPr>
        <p:txBody>
          <a:bodyPr wrap="square">
            <a:spAutoFit/>
          </a:bodyPr>
          <a:lstStyle/>
          <a:p>
            <a:pPr marL="342900" indent="-342900">
              <a:lnSpc>
                <a:spcPct val="90000"/>
              </a:lnSpc>
              <a:spcBef>
                <a:spcPct val="20000"/>
              </a:spcBef>
              <a:buClr>
                <a:srgbClr val="FF0000"/>
              </a:buClr>
              <a:buSzPct val="120000"/>
              <a:buFontTx/>
              <a:buChar char="•"/>
              <a:defRPr/>
            </a:pPr>
            <a:r>
              <a:rPr lang="en-US" altLang="en-US" sz="2800" kern="0" dirty="0">
                <a:cs typeface="Calibri" pitchFamily="34" charset="0"/>
              </a:rPr>
              <a:t>Define and maintain class schedules</a:t>
            </a:r>
          </a:p>
          <a:p>
            <a:pPr marL="342900" indent="-342900">
              <a:lnSpc>
                <a:spcPct val="90000"/>
              </a:lnSpc>
              <a:spcBef>
                <a:spcPct val="20000"/>
              </a:spcBef>
              <a:buClr>
                <a:srgbClr val="FF0000"/>
              </a:buClr>
              <a:buSzPct val="120000"/>
              <a:buFontTx/>
              <a:buChar char="•"/>
              <a:defRPr/>
            </a:pPr>
            <a:r>
              <a:rPr lang="en-US" altLang="en-US" sz="2800" kern="0" dirty="0">
                <a:cs typeface="Calibri" pitchFamily="34" charset="0"/>
              </a:rPr>
              <a:t>Support student registration</a:t>
            </a:r>
          </a:p>
          <a:p>
            <a:pPr marL="800100" lvl="1" indent="-342900">
              <a:lnSpc>
                <a:spcPct val="90000"/>
              </a:lnSpc>
              <a:spcBef>
                <a:spcPct val="20000"/>
              </a:spcBef>
              <a:buClr>
                <a:srgbClr val="FF0000"/>
              </a:buClr>
              <a:buSzPct val="120000"/>
              <a:buFontTx/>
              <a:buChar char="•"/>
              <a:defRPr/>
            </a:pPr>
            <a:r>
              <a:rPr lang="en-US" altLang="en-US" sz="2800" kern="0" dirty="0">
                <a:cs typeface="Calibri" pitchFamily="34" charset="0"/>
              </a:rPr>
              <a:t>Add or manage student data </a:t>
            </a:r>
          </a:p>
          <a:p>
            <a:pPr marL="342900" indent="-342900">
              <a:lnSpc>
                <a:spcPct val="90000"/>
              </a:lnSpc>
              <a:spcBef>
                <a:spcPct val="20000"/>
              </a:spcBef>
              <a:buClr>
                <a:srgbClr val="FF0000"/>
              </a:buClr>
              <a:buSzPct val="120000"/>
              <a:buFontTx/>
              <a:buChar char="•"/>
              <a:defRPr/>
            </a:pPr>
            <a:r>
              <a:rPr lang="en-US" altLang="en-US" sz="2800" kern="0" dirty="0">
                <a:cs typeface="Calibri" pitchFamily="34" charset="0"/>
              </a:rPr>
              <a:t>Keep officers informed </a:t>
            </a:r>
          </a:p>
          <a:p>
            <a:pPr marL="342900" indent="-342900">
              <a:lnSpc>
                <a:spcPct val="90000"/>
              </a:lnSpc>
              <a:spcBef>
                <a:spcPct val="20000"/>
              </a:spcBef>
              <a:buClr>
                <a:srgbClr val="FF0000"/>
              </a:buClr>
              <a:buSzPct val="120000"/>
              <a:buFontTx/>
              <a:buChar char="•"/>
              <a:defRPr/>
            </a:pPr>
            <a:r>
              <a:rPr lang="en-US" altLang="en-US" sz="2800" kern="0" dirty="0">
                <a:cs typeface="Calibri" pitchFamily="34" charset="0"/>
              </a:rPr>
              <a:t>Record test scores (ED-26)</a:t>
            </a:r>
          </a:p>
          <a:p>
            <a:pPr marL="342900" indent="-342900">
              <a:lnSpc>
                <a:spcPct val="90000"/>
              </a:lnSpc>
              <a:spcBef>
                <a:spcPct val="20000"/>
              </a:spcBef>
              <a:buClr>
                <a:srgbClr val="FF0000"/>
              </a:buClr>
              <a:buSzPct val="120000"/>
              <a:buFontTx/>
              <a:buChar char="•"/>
              <a:defRPr/>
            </a:pPr>
            <a:r>
              <a:rPr lang="en-US" altLang="en-US" sz="2800" kern="0" dirty="0">
                <a:cs typeface="Calibri" pitchFamily="34" charset="0"/>
              </a:rPr>
              <a:t>Record seminar attendance (ED-46)</a:t>
            </a:r>
          </a:p>
          <a:p>
            <a:pPr marL="342900" indent="-342900">
              <a:lnSpc>
                <a:spcPct val="90000"/>
              </a:lnSpc>
              <a:spcBef>
                <a:spcPct val="20000"/>
              </a:spcBef>
              <a:buClr>
                <a:srgbClr val="FF0000"/>
              </a:buClr>
              <a:buSzPct val="120000"/>
              <a:buFontTx/>
              <a:buChar char="•"/>
              <a:defRPr/>
            </a:pPr>
            <a:r>
              <a:rPr lang="en-US" altLang="en-US" sz="2800" kern="0" dirty="0">
                <a:cs typeface="Calibri" pitchFamily="34" charset="0"/>
              </a:rPr>
              <a:t>Print student certificates</a:t>
            </a:r>
          </a:p>
          <a:p>
            <a:pPr marL="342900" indent="-342900">
              <a:lnSpc>
                <a:spcPct val="90000"/>
              </a:lnSpc>
              <a:spcBef>
                <a:spcPct val="20000"/>
              </a:spcBef>
              <a:buClr>
                <a:srgbClr val="FF0000"/>
              </a:buClr>
              <a:buSzPct val="120000"/>
              <a:buFontTx/>
              <a:buChar char="•"/>
              <a:defRPr/>
            </a:pPr>
            <a:r>
              <a:rPr lang="en-US" altLang="en-US" sz="2800" kern="0" dirty="0">
                <a:cs typeface="Calibri" pitchFamily="34" charset="0"/>
              </a:rPr>
              <a:t>Historical record of classes taught (ED-27)</a:t>
            </a:r>
          </a:p>
        </p:txBody>
      </p:sp>
    </p:spTree>
    <p:extLst>
      <p:ext uri="{BB962C8B-B14F-4D97-AF65-F5344CB8AC3E}">
        <p14:creationId xmlns:p14="http://schemas.microsoft.com/office/powerpoint/2010/main" val="1604616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1462</Words>
  <Application>Microsoft Office PowerPoint</Application>
  <PresentationFormat>Widescreen</PresentationFormat>
  <Paragraphs>232</Paragraphs>
  <Slides>31</Slides>
  <Notes>5</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Tahoma</vt:lpstr>
      <vt:lpstr>Office Theme</vt:lpstr>
      <vt:lpstr>PowerPoint Presentation</vt:lpstr>
      <vt:lpstr>HQ-800 &amp; Essential On-Line Tools </vt:lpstr>
      <vt:lpstr>Agenda</vt:lpstr>
      <vt:lpstr>Seminar Goals  </vt:lpstr>
      <vt:lpstr>SEO &amp; Other Ed. Dept. Nominations</vt:lpstr>
      <vt:lpstr>ED-1 w/ SEO Login</vt:lpstr>
      <vt:lpstr>SEO Tools Page </vt:lpstr>
      <vt:lpstr>HQ-800</vt:lpstr>
      <vt:lpstr>HQ-800 - A Tool for Ed. Dept. Officers</vt:lpstr>
      <vt:lpstr>HQ-800 System Management Phases</vt:lpstr>
      <vt:lpstr>   Management Phases</vt:lpstr>
      <vt:lpstr>Class is now a ‘Central Record’</vt:lpstr>
      <vt:lpstr>Management Phases </vt:lpstr>
      <vt:lpstr>Enrollment Tools</vt:lpstr>
      <vt:lpstr>Management Phases</vt:lpstr>
      <vt:lpstr>Class Execution</vt:lpstr>
      <vt:lpstr>Management Phases</vt:lpstr>
      <vt:lpstr>Class History</vt:lpstr>
      <vt:lpstr>Management Phases</vt:lpstr>
      <vt:lpstr>Agenda</vt:lpstr>
      <vt:lpstr>Agenda</vt:lpstr>
      <vt:lpstr>Agenda</vt:lpstr>
      <vt:lpstr>Agenda</vt:lpstr>
      <vt:lpstr>Chapman Award Submission </vt:lpstr>
      <vt:lpstr>Educational Dept. Merit Mark Submittals  </vt:lpstr>
      <vt:lpstr>Agenda</vt:lpstr>
      <vt:lpstr>USPSd5.org Tools &amp; Web Site Enhancements</vt:lpstr>
      <vt:lpstr>Summary</vt:lpstr>
      <vt:lpstr>Questions </vt:lpstr>
      <vt:lpstr>This has been a seminar on   SEO’s Essential Tools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dc:creator>
  <cp:lastModifiedBy>joe</cp:lastModifiedBy>
  <cp:revision>6</cp:revision>
  <dcterms:created xsi:type="dcterms:W3CDTF">2022-10-30T16:24:20Z</dcterms:created>
  <dcterms:modified xsi:type="dcterms:W3CDTF">2022-11-02T15:39:43Z</dcterms:modified>
</cp:coreProperties>
</file>